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706" r:id="rId1"/>
  </p:sldMasterIdLst>
  <p:notesMasterIdLst>
    <p:notesMasterId r:id="rId17"/>
  </p:notesMasterIdLst>
  <p:handoutMasterIdLst>
    <p:handoutMasterId r:id="rId18"/>
  </p:handoutMasterIdLst>
  <p:sldIdLst>
    <p:sldId id="256" r:id="rId2"/>
    <p:sldId id="260" r:id="rId3"/>
    <p:sldId id="266" r:id="rId4"/>
    <p:sldId id="257" r:id="rId5"/>
    <p:sldId id="361" r:id="rId6"/>
    <p:sldId id="363" r:id="rId7"/>
    <p:sldId id="350" r:id="rId8"/>
    <p:sldId id="353" r:id="rId9"/>
    <p:sldId id="360" r:id="rId10"/>
    <p:sldId id="272" r:id="rId11"/>
    <p:sldId id="354" r:id="rId12"/>
    <p:sldId id="356" r:id="rId13"/>
    <p:sldId id="359" r:id="rId14"/>
    <p:sldId id="362" r:id="rId15"/>
    <p:sldId id="364"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E21D647-08C4-4DA3-AE87-760857A4F7A1}">
  <a:tblStyle styleId="{6E21D647-08C4-4DA3-AE87-760857A4F7A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5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BA871C7-5E55-4CDB-A262-867C22263E86}" type="datetimeFigureOut">
              <a:rPr lang="pt-BR" smtClean="0"/>
              <a:t>21/12/2023</a:t>
            </a:fld>
            <a:endParaRPr lang="pt-BR"/>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70A1E91-27AC-4891-A691-25288C354EDF}" type="slidenum">
              <a:rPr lang="pt-BR" smtClean="0"/>
              <a:t>‹nº›</a:t>
            </a:fld>
            <a:endParaRPr lang="pt-BR"/>
          </a:p>
        </p:txBody>
      </p:sp>
    </p:spTree>
    <p:extLst>
      <p:ext uri="{BB962C8B-B14F-4D97-AF65-F5344CB8AC3E}">
        <p14:creationId xmlns:p14="http://schemas.microsoft.com/office/powerpoint/2010/main" val="2007949372"/>
      </p:ext>
    </p:extLst>
  </p:cSld>
  <p:clrMap bg1="lt1" tx1="dk1" bg2="lt2" tx2="dk2" accent1="accent1" accent2="accent2" accent3="accent3" accent4="accent4" accent5="accent5" accent6="accent6" hlink="hlink" folHlink="folHlink"/>
  <p:hf hdr="0"/>
</p:handoutMaster>
</file>

<file path=ppt/media/image1.jpg>
</file>

<file path=ppt/media/image10.png>
</file>

<file path=ppt/media/image12.png>
</file>

<file path=ppt/media/image13.png>
</file>

<file path=ppt/media/image14.png>
</file>

<file path=ppt/media/image15.png>
</file>

<file path=ppt/media/image16.jpg>
</file>

<file path=ppt/media/image17.png>
</file>

<file path=ppt/media/image18.png>
</file>

<file path=ppt/media/image19.jp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965723338"/>
      </p:ext>
    </p:extLst>
  </p:cSld>
  <p:clrMap bg1="lt1" tx1="dk1" bg2="dk2" tx2="lt2" accent1="accent1" accent2="accent2" accent3="accent3" accent4="accent4" accent5="accent5" accent6="accent6" hlink="hlink" folHlink="folHlink"/>
  <p:hf hdr="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8"/>
        <p:cNvGrpSpPr/>
        <p:nvPr/>
      </p:nvGrpSpPr>
      <p:grpSpPr>
        <a:xfrm>
          <a:off x="0" y="0"/>
          <a:ext cx="0" cy="0"/>
          <a:chOff x="0" y="0"/>
          <a:chExt cx="0" cy="0"/>
        </a:xfrm>
      </p:grpSpPr>
      <p:sp>
        <p:nvSpPr>
          <p:cNvPr id="5849" name="Google Shape;5849;g7b4d0d3b5d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0" name="Google Shape;5850;g7b4d0d3b5d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13089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4"/>
        <p:cNvGrpSpPr/>
        <p:nvPr/>
      </p:nvGrpSpPr>
      <p:grpSpPr>
        <a:xfrm>
          <a:off x="0" y="0"/>
          <a:ext cx="0" cy="0"/>
          <a:chOff x="0" y="0"/>
          <a:chExt cx="0" cy="0"/>
        </a:xfrm>
      </p:grpSpPr>
      <p:sp>
        <p:nvSpPr>
          <p:cNvPr id="6715" name="Google Shape;6715;gdb921451d0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6" name="Google Shape;6716;gdb921451d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74897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8"/>
        <p:cNvGrpSpPr/>
        <p:nvPr/>
      </p:nvGrpSpPr>
      <p:grpSpPr>
        <a:xfrm>
          <a:off x="0" y="0"/>
          <a:ext cx="0" cy="0"/>
          <a:chOff x="0" y="0"/>
          <a:chExt cx="0" cy="0"/>
        </a:xfrm>
      </p:grpSpPr>
      <p:sp>
        <p:nvSpPr>
          <p:cNvPr id="6549" name="Google Shape;6549;gd7cfa11f14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0" name="Google Shape;6550;gd7cfa11f14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38865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4"/>
        <p:cNvGrpSpPr/>
        <p:nvPr/>
      </p:nvGrpSpPr>
      <p:grpSpPr>
        <a:xfrm>
          <a:off x="0" y="0"/>
          <a:ext cx="0" cy="0"/>
          <a:chOff x="0" y="0"/>
          <a:chExt cx="0" cy="0"/>
        </a:xfrm>
      </p:grpSpPr>
      <p:sp>
        <p:nvSpPr>
          <p:cNvPr id="6715" name="Google Shape;6715;gdb921451d0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6" name="Google Shape;6716;gdb921451d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0678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8"/>
        <p:cNvGrpSpPr/>
        <p:nvPr/>
      </p:nvGrpSpPr>
      <p:grpSpPr>
        <a:xfrm>
          <a:off x="0" y="0"/>
          <a:ext cx="0" cy="0"/>
          <a:chOff x="0" y="0"/>
          <a:chExt cx="0" cy="0"/>
        </a:xfrm>
      </p:grpSpPr>
      <p:sp>
        <p:nvSpPr>
          <p:cNvPr id="6549" name="Google Shape;6549;gd7cfa11f14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0" name="Google Shape;6550;gd7cfa11f14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03947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9"/>
        <p:cNvGrpSpPr/>
        <p:nvPr/>
      </p:nvGrpSpPr>
      <p:grpSpPr>
        <a:xfrm>
          <a:off x="0" y="0"/>
          <a:ext cx="0" cy="0"/>
          <a:chOff x="0" y="0"/>
          <a:chExt cx="0" cy="0"/>
        </a:xfrm>
      </p:grpSpPr>
      <p:sp>
        <p:nvSpPr>
          <p:cNvPr id="5860" name="Google Shape;5860;gdb921451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1" name="Google Shape;5861;gdb921451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70876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8"/>
        <p:cNvGrpSpPr/>
        <p:nvPr/>
      </p:nvGrpSpPr>
      <p:grpSpPr>
        <a:xfrm>
          <a:off x="0" y="0"/>
          <a:ext cx="0" cy="0"/>
          <a:chOff x="0" y="0"/>
          <a:chExt cx="0" cy="0"/>
        </a:xfrm>
      </p:grpSpPr>
      <p:sp>
        <p:nvSpPr>
          <p:cNvPr id="6549" name="Google Shape;6549;gd7cfa11f14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0" name="Google Shape;6550;gd7cfa11f14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013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3"/>
        <p:cNvGrpSpPr/>
        <p:nvPr/>
      </p:nvGrpSpPr>
      <p:grpSpPr>
        <a:xfrm>
          <a:off x="0" y="0"/>
          <a:ext cx="0" cy="0"/>
          <a:chOff x="0" y="0"/>
          <a:chExt cx="0" cy="0"/>
        </a:xfrm>
      </p:grpSpPr>
      <p:sp>
        <p:nvSpPr>
          <p:cNvPr id="5954" name="Google Shape;5954;gdb921451d0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5" name="Google Shape;5955;gdb921451d0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2775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8"/>
        <p:cNvGrpSpPr/>
        <p:nvPr/>
      </p:nvGrpSpPr>
      <p:grpSpPr>
        <a:xfrm>
          <a:off x="0" y="0"/>
          <a:ext cx="0" cy="0"/>
          <a:chOff x="0" y="0"/>
          <a:chExt cx="0" cy="0"/>
        </a:xfrm>
      </p:grpSpPr>
      <p:sp>
        <p:nvSpPr>
          <p:cNvPr id="6549" name="Google Shape;6549;gd7cfa11f14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0" name="Google Shape;6550;gd7cfa11f14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9507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9"/>
        <p:cNvGrpSpPr/>
        <p:nvPr/>
      </p:nvGrpSpPr>
      <p:grpSpPr>
        <a:xfrm>
          <a:off x="0" y="0"/>
          <a:ext cx="0" cy="0"/>
          <a:chOff x="0" y="0"/>
          <a:chExt cx="0" cy="0"/>
        </a:xfrm>
      </p:grpSpPr>
      <p:sp>
        <p:nvSpPr>
          <p:cNvPr id="5860" name="Google Shape;5860;gdb921451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1" name="Google Shape;5861;gdb921451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52233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9"/>
        <p:cNvGrpSpPr/>
        <p:nvPr/>
      </p:nvGrpSpPr>
      <p:grpSpPr>
        <a:xfrm>
          <a:off x="0" y="0"/>
          <a:ext cx="0" cy="0"/>
          <a:chOff x="0" y="0"/>
          <a:chExt cx="0" cy="0"/>
        </a:xfrm>
      </p:grpSpPr>
      <p:sp>
        <p:nvSpPr>
          <p:cNvPr id="5860" name="Google Shape;5860;gdb921451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1" name="Google Shape;5861;gdb921451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9712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9"/>
        <p:cNvGrpSpPr/>
        <p:nvPr/>
      </p:nvGrpSpPr>
      <p:grpSpPr>
        <a:xfrm>
          <a:off x="0" y="0"/>
          <a:ext cx="0" cy="0"/>
          <a:chOff x="0" y="0"/>
          <a:chExt cx="0" cy="0"/>
        </a:xfrm>
      </p:grpSpPr>
      <p:sp>
        <p:nvSpPr>
          <p:cNvPr id="5860" name="Google Shape;5860;gdb921451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1" name="Google Shape;5861;gdb921451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64359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9"/>
        <p:cNvGrpSpPr/>
        <p:nvPr/>
      </p:nvGrpSpPr>
      <p:grpSpPr>
        <a:xfrm>
          <a:off x="0" y="0"/>
          <a:ext cx="0" cy="0"/>
          <a:chOff x="0" y="0"/>
          <a:chExt cx="0" cy="0"/>
        </a:xfrm>
      </p:grpSpPr>
      <p:sp>
        <p:nvSpPr>
          <p:cNvPr id="5860" name="Google Shape;5860;gdb921451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1" name="Google Shape;5861;gdb921451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675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8"/>
        <p:cNvGrpSpPr/>
        <p:nvPr/>
      </p:nvGrpSpPr>
      <p:grpSpPr>
        <a:xfrm>
          <a:off x="0" y="0"/>
          <a:ext cx="0" cy="0"/>
          <a:chOff x="0" y="0"/>
          <a:chExt cx="0" cy="0"/>
        </a:xfrm>
      </p:grpSpPr>
      <p:sp>
        <p:nvSpPr>
          <p:cNvPr id="6549" name="Google Shape;6549;gd7cfa11f14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0" name="Google Shape;6550;gd7cfa11f14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90629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4"/>
        <p:cNvGrpSpPr/>
        <p:nvPr/>
      </p:nvGrpSpPr>
      <p:grpSpPr>
        <a:xfrm>
          <a:off x="0" y="0"/>
          <a:ext cx="0" cy="0"/>
          <a:chOff x="0" y="0"/>
          <a:chExt cx="0" cy="0"/>
        </a:xfrm>
      </p:grpSpPr>
      <p:sp>
        <p:nvSpPr>
          <p:cNvPr id="6715" name="Google Shape;6715;gdb921451d0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6" name="Google Shape;6716;gdb921451d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64212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7798" b="7806"/>
          <a:stretch/>
        </p:blipFill>
        <p:spPr>
          <a:xfrm>
            <a:off x="0" y="0"/>
            <a:ext cx="9144003" cy="5143501"/>
          </a:xfrm>
          <a:prstGeom prst="rect">
            <a:avLst/>
          </a:prstGeom>
          <a:noFill/>
          <a:ln>
            <a:noFill/>
          </a:ln>
        </p:spPr>
      </p:pic>
      <p:sp>
        <p:nvSpPr>
          <p:cNvPr id="10" name="Google Shape;10;p2"/>
          <p:cNvSpPr txBox="1">
            <a:spLocks noGrp="1"/>
          </p:cNvSpPr>
          <p:nvPr>
            <p:ph type="ctrTitle"/>
          </p:nvPr>
        </p:nvSpPr>
        <p:spPr>
          <a:xfrm>
            <a:off x="919925" y="1291938"/>
            <a:ext cx="7291200" cy="132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849350" y="3414438"/>
            <a:ext cx="5445300" cy="437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8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ubTitle" idx="2"/>
          </p:nvPr>
        </p:nvSpPr>
        <p:spPr>
          <a:xfrm>
            <a:off x="926550" y="2612550"/>
            <a:ext cx="72912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b="1">
                <a:latin typeface="Fondamento"/>
                <a:ea typeface="Fondamento"/>
                <a:cs typeface="Fondamento"/>
                <a:sym typeface="Fondamento"/>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ubTitle" idx="3"/>
          </p:nvPr>
        </p:nvSpPr>
        <p:spPr>
          <a:xfrm>
            <a:off x="7688125" y="408875"/>
            <a:ext cx="8568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lt2"/>
                </a:solidFill>
                <a:latin typeface="Fondamento"/>
                <a:ea typeface="Fondamento"/>
                <a:cs typeface="Fondamento"/>
                <a:sym typeface="Fondamento"/>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14" name="Google Shape;14;p2"/>
          <p:cNvGrpSpPr/>
          <p:nvPr/>
        </p:nvGrpSpPr>
        <p:grpSpPr>
          <a:xfrm>
            <a:off x="714208" y="355816"/>
            <a:ext cx="7715881" cy="314092"/>
            <a:chOff x="714181" y="414418"/>
            <a:chExt cx="7556440" cy="307601"/>
          </a:xfrm>
        </p:grpSpPr>
        <p:grpSp>
          <p:nvGrpSpPr>
            <p:cNvPr id="15" name="Google Shape;15;p2"/>
            <p:cNvGrpSpPr/>
            <p:nvPr/>
          </p:nvGrpSpPr>
          <p:grpSpPr>
            <a:xfrm>
              <a:off x="882905" y="536157"/>
              <a:ext cx="7163972" cy="64150"/>
              <a:chOff x="1299890" y="844622"/>
              <a:chExt cx="6544233" cy="64143"/>
            </a:xfrm>
          </p:grpSpPr>
          <p:grpSp>
            <p:nvGrpSpPr>
              <p:cNvPr id="16" name="Google Shape;16;p2"/>
              <p:cNvGrpSpPr/>
              <p:nvPr/>
            </p:nvGrpSpPr>
            <p:grpSpPr>
              <a:xfrm>
                <a:off x="4528885" y="844622"/>
                <a:ext cx="3315238" cy="64143"/>
                <a:chOff x="896765" y="648922"/>
                <a:chExt cx="3315238" cy="64143"/>
              </a:xfrm>
            </p:grpSpPr>
            <p:sp>
              <p:nvSpPr>
                <p:cNvPr id="17" name="Google Shape;17;p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a:off x="1299890" y="844622"/>
                <a:ext cx="3315238" cy="64143"/>
                <a:chOff x="896765" y="648922"/>
                <a:chExt cx="3315238" cy="64143"/>
              </a:xfrm>
            </p:grpSpPr>
            <p:sp>
              <p:nvSpPr>
                <p:cNvPr id="51" name="Google Shape;51;p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 name="Google Shape;84;p2"/>
            <p:cNvGrpSpPr/>
            <p:nvPr/>
          </p:nvGrpSpPr>
          <p:grpSpPr>
            <a:xfrm>
              <a:off x="714181" y="414418"/>
              <a:ext cx="310295" cy="307601"/>
              <a:chOff x="1969331" y="802493"/>
              <a:chExt cx="310295" cy="307601"/>
            </a:xfrm>
          </p:grpSpPr>
          <p:sp>
            <p:nvSpPr>
              <p:cNvPr id="85" name="Google Shape;85;p2"/>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2"/>
              <p:cNvGrpSpPr/>
              <p:nvPr/>
            </p:nvGrpSpPr>
            <p:grpSpPr>
              <a:xfrm>
                <a:off x="1969331" y="802493"/>
                <a:ext cx="310295" cy="307601"/>
                <a:chOff x="4037750" y="3523325"/>
                <a:chExt cx="108975" cy="108025"/>
              </a:xfrm>
            </p:grpSpPr>
            <p:sp>
              <p:nvSpPr>
                <p:cNvPr id="87" name="Google Shape;87;p2"/>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 name="Google Shape;93;p2"/>
            <p:cNvGrpSpPr/>
            <p:nvPr/>
          </p:nvGrpSpPr>
          <p:grpSpPr>
            <a:xfrm flipH="1">
              <a:off x="7960325" y="414418"/>
              <a:ext cx="310295" cy="307601"/>
              <a:chOff x="1969331" y="802493"/>
              <a:chExt cx="310295" cy="307601"/>
            </a:xfrm>
          </p:grpSpPr>
          <p:sp>
            <p:nvSpPr>
              <p:cNvPr id="94" name="Google Shape;94;p2"/>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 name="Google Shape;95;p2"/>
              <p:cNvGrpSpPr/>
              <p:nvPr/>
            </p:nvGrpSpPr>
            <p:grpSpPr>
              <a:xfrm>
                <a:off x="1969331" y="802493"/>
                <a:ext cx="310295" cy="307601"/>
                <a:chOff x="4037750" y="3523325"/>
                <a:chExt cx="108975" cy="108025"/>
              </a:xfrm>
            </p:grpSpPr>
            <p:sp>
              <p:nvSpPr>
                <p:cNvPr id="96" name="Google Shape;96;p2"/>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 name="Google Shape;102;p2"/>
          <p:cNvGrpSpPr/>
          <p:nvPr/>
        </p:nvGrpSpPr>
        <p:grpSpPr>
          <a:xfrm>
            <a:off x="714214" y="4473580"/>
            <a:ext cx="7715881" cy="314092"/>
            <a:chOff x="946206" y="1234018"/>
            <a:chExt cx="7556440" cy="307601"/>
          </a:xfrm>
        </p:grpSpPr>
        <p:grpSp>
          <p:nvGrpSpPr>
            <p:cNvPr id="103" name="Google Shape;103;p2"/>
            <p:cNvGrpSpPr/>
            <p:nvPr/>
          </p:nvGrpSpPr>
          <p:grpSpPr>
            <a:xfrm>
              <a:off x="1114930" y="1355757"/>
              <a:ext cx="7163972" cy="64150"/>
              <a:chOff x="1299890" y="844622"/>
              <a:chExt cx="6544233" cy="64143"/>
            </a:xfrm>
          </p:grpSpPr>
          <p:grpSp>
            <p:nvGrpSpPr>
              <p:cNvPr id="104" name="Google Shape;104;p2"/>
              <p:cNvGrpSpPr/>
              <p:nvPr/>
            </p:nvGrpSpPr>
            <p:grpSpPr>
              <a:xfrm>
                <a:off x="4528885" y="844622"/>
                <a:ext cx="3315238" cy="64143"/>
                <a:chOff x="896765" y="648922"/>
                <a:chExt cx="3315238" cy="64143"/>
              </a:xfrm>
            </p:grpSpPr>
            <p:sp>
              <p:nvSpPr>
                <p:cNvPr id="105" name="Google Shape;105;p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2"/>
              <p:cNvGrpSpPr/>
              <p:nvPr/>
            </p:nvGrpSpPr>
            <p:grpSpPr>
              <a:xfrm>
                <a:off x="1299890" y="844622"/>
                <a:ext cx="3315238" cy="64143"/>
                <a:chOff x="896765" y="648922"/>
                <a:chExt cx="3315238" cy="64143"/>
              </a:xfrm>
            </p:grpSpPr>
            <p:sp>
              <p:nvSpPr>
                <p:cNvPr id="139" name="Google Shape;139;p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 name="Google Shape;172;p2"/>
            <p:cNvGrpSpPr/>
            <p:nvPr/>
          </p:nvGrpSpPr>
          <p:grpSpPr>
            <a:xfrm>
              <a:off x="946206" y="1234018"/>
              <a:ext cx="310295" cy="307601"/>
              <a:chOff x="1969331" y="802493"/>
              <a:chExt cx="310295" cy="307601"/>
            </a:xfrm>
          </p:grpSpPr>
          <p:sp>
            <p:nvSpPr>
              <p:cNvPr id="173" name="Google Shape;173;p2"/>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2"/>
              <p:cNvGrpSpPr/>
              <p:nvPr/>
            </p:nvGrpSpPr>
            <p:grpSpPr>
              <a:xfrm>
                <a:off x="1969331" y="802493"/>
                <a:ext cx="310295" cy="307601"/>
                <a:chOff x="4037750" y="3523325"/>
                <a:chExt cx="108975" cy="108025"/>
              </a:xfrm>
            </p:grpSpPr>
            <p:sp>
              <p:nvSpPr>
                <p:cNvPr id="175" name="Google Shape;175;p2"/>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 name="Google Shape;181;p2"/>
            <p:cNvGrpSpPr/>
            <p:nvPr/>
          </p:nvGrpSpPr>
          <p:grpSpPr>
            <a:xfrm flipH="1">
              <a:off x="8192350" y="1234018"/>
              <a:ext cx="310295" cy="307601"/>
              <a:chOff x="1969331" y="802493"/>
              <a:chExt cx="310295" cy="307601"/>
            </a:xfrm>
          </p:grpSpPr>
          <p:sp>
            <p:nvSpPr>
              <p:cNvPr id="182" name="Google Shape;182;p2"/>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2"/>
              <p:cNvGrpSpPr/>
              <p:nvPr/>
            </p:nvGrpSpPr>
            <p:grpSpPr>
              <a:xfrm>
                <a:off x="1969331" y="802493"/>
                <a:ext cx="310295" cy="307601"/>
                <a:chOff x="4037750" y="3523325"/>
                <a:chExt cx="108975" cy="108025"/>
              </a:xfrm>
            </p:grpSpPr>
            <p:sp>
              <p:nvSpPr>
                <p:cNvPr id="184" name="Google Shape;184;p2"/>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190" name="Google Shape;190;p2"/>
          <p:cNvPicPr preferRelativeResize="0"/>
          <p:nvPr/>
        </p:nvPicPr>
        <p:blipFill rotWithShape="1">
          <a:blip r:embed="rId3">
            <a:alphaModFix/>
          </a:blip>
          <a:srcRect l="21203" t="7587" r="29576" b="27232"/>
          <a:stretch/>
        </p:blipFill>
        <p:spPr>
          <a:xfrm>
            <a:off x="-129425" y="2507375"/>
            <a:ext cx="1586774" cy="1575976"/>
          </a:xfrm>
          <a:prstGeom prst="rect">
            <a:avLst/>
          </a:prstGeom>
          <a:noFill/>
          <a:ln>
            <a:noFill/>
          </a:ln>
        </p:spPr>
      </p:pic>
      <p:pic>
        <p:nvPicPr>
          <p:cNvPr id="191" name="Google Shape;191;p2"/>
          <p:cNvPicPr preferRelativeResize="0"/>
          <p:nvPr/>
        </p:nvPicPr>
        <p:blipFill rotWithShape="1">
          <a:blip r:embed="rId3">
            <a:alphaModFix/>
          </a:blip>
          <a:srcRect l="21203" t="7587" r="29576" b="27232"/>
          <a:stretch/>
        </p:blipFill>
        <p:spPr>
          <a:xfrm flipH="1">
            <a:off x="7632188" y="1702275"/>
            <a:ext cx="1586774" cy="157597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75"/>
        <p:cNvGrpSpPr/>
        <p:nvPr/>
      </p:nvGrpSpPr>
      <p:grpSpPr>
        <a:xfrm>
          <a:off x="0" y="0"/>
          <a:ext cx="0" cy="0"/>
          <a:chOff x="0" y="0"/>
          <a:chExt cx="0" cy="0"/>
        </a:xfrm>
      </p:grpSpPr>
      <p:pic>
        <p:nvPicPr>
          <p:cNvPr id="376" name="Google Shape;376;p4"/>
          <p:cNvPicPr preferRelativeResize="0"/>
          <p:nvPr/>
        </p:nvPicPr>
        <p:blipFill rotWithShape="1">
          <a:blip r:embed="rId2">
            <a:alphaModFix/>
          </a:blip>
          <a:srcRect t="7798" b="7806"/>
          <a:stretch/>
        </p:blipFill>
        <p:spPr>
          <a:xfrm>
            <a:off x="0" y="0"/>
            <a:ext cx="9144003" cy="5143501"/>
          </a:xfrm>
          <a:prstGeom prst="rect">
            <a:avLst/>
          </a:prstGeom>
          <a:noFill/>
          <a:ln>
            <a:noFill/>
          </a:ln>
        </p:spPr>
      </p:pic>
      <p:sp>
        <p:nvSpPr>
          <p:cNvPr id="377" name="Google Shape;377;p4"/>
          <p:cNvSpPr txBox="1">
            <a:spLocks noGrp="1"/>
          </p:cNvSpPr>
          <p:nvPr>
            <p:ph type="body" idx="1"/>
          </p:nvPr>
        </p:nvSpPr>
        <p:spPr>
          <a:xfrm>
            <a:off x="714175" y="1334000"/>
            <a:ext cx="7715700" cy="32670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Clr>
                <a:schemeClr val="dk1"/>
              </a:buClr>
              <a:buSzPts val="14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78" name="Google Shape;378;p4"/>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79" name="Google Shape;379;p4"/>
          <p:cNvGrpSpPr/>
          <p:nvPr/>
        </p:nvGrpSpPr>
        <p:grpSpPr>
          <a:xfrm>
            <a:off x="714175" y="1093271"/>
            <a:ext cx="7715647" cy="131916"/>
            <a:chOff x="714175" y="1115188"/>
            <a:chExt cx="7715647" cy="131916"/>
          </a:xfrm>
        </p:grpSpPr>
        <p:grpSp>
          <p:nvGrpSpPr>
            <p:cNvPr id="380" name="Google Shape;380;p4"/>
            <p:cNvGrpSpPr/>
            <p:nvPr/>
          </p:nvGrpSpPr>
          <p:grpSpPr>
            <a:xfrm>
              <a:off x="714175" y="1115188"/>
              <a:ext cx="7715647" cy="131916"/>
              <a:chOff x="714175" y="1082438"/>
              <a:chExt cx="7715647" cy="131916"/>
            </a:xfrm>
          </p:grpSpPr>
          <p:sp>
            <p:nvSpPr>
              <p:cNvPr id="381" name="Google Shape;381;p4"/>
              <p:cNvSpPr/>
              <p:nvPr/>
            </p:nvSpPr>
            <p:spPr>
              <a:xfrm>
                <a:off x="714175" y="1082438"/>
                <a:ext cx="275716" cy="131916"/>
              </a:xfrm>
              <a:custGeom>
                <a:avLst/>
                <a:gdLst/>
                <a:ahLst/>
                <a:cxnLst/>
                <a:rect l="l" t="t" r="r" b="b"/>
                <a:pathLst>
                  <a:path w="3689" h="1765" extrusionOk="0">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
              <p:cNvSpPr/>
              <p:nvPr/>
            </p:nvSpPr>
            <p:spPr>
              <a:xfrm>
                <a:off x="8156050" y="1082482"/>
                <a:ext cx="273773" cy="131841"/>
              </a:xfrm>
              <a:custGeom>
                <a:avLst/>
                <a:gdLst/>
                <a:ahLst/>
                <a:cxnLst/>
                <a:rect l="l" t="t" r="r" b="b"/>
                <a:pathLst>
                  <a:path w="3663" h="1764" extrusionOk="0">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4"/>
            <p:cNvGrpSpPr/>
            <p:nvPr/>
          </p:nvGrpSpPr>
          <p:grpSpPr>
            <a:xfrm>
              <a:off x="989955" y="1149073"/>
              <a:ext cx="7163972" cy="64150"/>
              <a:chOff x="1299890" y="844622"/>
              <a:chExt cx="6544233" cy="64143"/>
            </a:xfrm>
          </p:grpSpPr>
          <p:grpSp>
            <p:nvGrpSpPr>
              <p:cNvPr id="384" name="Google Shape;384;p4"/>
              <p:cNvGrpSpPr/>
              <p:nvPr/>
            </p:nvGrpSpPr>
            <p:grpSpPr>
              <a:xfrm>
                <a:off x="4528885" y="844622"/>
                <a:ext cx="3315238" cy="64143"/>
                <a:chOff x="896765" y="648922"/>
                <a:chExt cx="3315238" cy="64143"/>
              </a:xfrm>
            </p:grpSpPr>
            <p:sp>
              <p:nvSpPr>
                <p:cNvPr id="385" name="Google Shape;385;p4"/>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4"/>
              <p:cNvGrpSpPr/>
              <p:nvPr/>
            </p:nvGrpSpPr>
            <p:grpSpPr>
              <a:xfrm>
                <a:off x="1299890" y="844622"/>
                <a:ext cx="3315238" cy="64143"/>
                <a:chOff x="896765" y="648922"/>
                <a:chExt cx="3315238" cy="64143"/>
              </a:xfrm>
            </p:grpSpPr>
            <p:sp>
              <p:nvSpPr>
                <p:cNvPr id="419" name="Google Shape;419;p4"/>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452" name="Google Shape;452;p4"/>
          <p:cNvPicPr preferRelativeResize="0"/>
          <p:nvPr/>
        </p:nvPicPr>
        <p:blipFill rotWithShape="1">
          <a:blip r:embed="rId3">
            <a:alphaModFix/>
          </a:blip>
          <a:srcRect b="48833"/>
          <a:stretch/>
        </p:blipFill>
        <p:spPr>
          <a:xfrm>
            <a:off x="-53825" y="-134450"/>
            <a:ext cx="2158850" cy="8284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721"/>
        <p:cNvGrpSpPr/>
        <p:nvPr/>
      </p:nvGrpSpPr>
      <p:grpSpPr>
        <a:xfrm>
          <a:off x="0" y="0"/>
          <a:ext cx="0" cy="0"/>
          <a:chOff x="0" y="0"/>
          <a:chExt cx="0" cy="0"/>
        </a:xfrm>
      </p:grpSpPr>
      <p:pic>
        <p:nvPicPr>
          <p:cNvPr id="722" name="Google Shape;722;p7"/>
          <p:cNvPicPr preferRelativeResize="0"/>
          <p:nvPr/>
        </p:nvPicPr>
        <p:blipFill rotWithShape="1">
          <a:blip r:embed="rId3">
            <a:alphaModFix/>
          </a:blip>
          <a:srcRect t="7798" b="7806"/>
          <a:stretch/>
        </p:blipFill>
        <p:spPr>
          <a:xfrm>
            <a:off x="0" y="0"/>
            <a:ext cx="9144003" cy="5143501"/>
          </a:xfrm>
          <a:prstGeom prst="rect">
            <a:avLst/>
          </a:prstGeom>
          <a:noFill/>
          <a:ln>
            <a:noFill/>
          </a:ln>
        </p:spPr>
      </p:pic>
      <p:sp>
        <p:nvSpPr>
          <p:cNvPr id="723" name="Google Shape;723;p7"/>
          <p:cNvSpPr txBox="1">
            <a:spLocks noGrp="1"/>
          </p:cNvSpPr>
          <p:nvPr>
            <p:ph type="title"/>
          </p:nvPr>
        </p:nvSpPr>
        <p:spPr>
          <a:xfrm>
            <a:off x="4771363" y="1486450"/>
            <a:ext cx="3571800" cy="755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3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24" name="Google Shape;724;p7"/>
          <p:cNvSpPr txBox="1">
            <a:spLocks noGrp="1"/>
          </p:cNvSpPr>
          <p:nvPr>
            <p:ph type="subTitle" idx="1"/>
          </p:nvPr>
        </p:nvSpPr>
        <p:spPr>
          <a:xfrm>
            <a:off x="4771363" y="2242138"/>
            <a:ext cx="3571800" cy="1374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grpSp>
        <p:nvGrpSpPr>
          <p:cNvPr id="725" name="Google Shape;725;p7"/>
          <p:cNvGrpSpPr/>
          <p:nvPr/>
        </p:nvGrpSpPr>
        <p:grpSpPr>
          <a:xfrm>
            <a:off x="714214" y="4473580"/>
            <a:ext cx="7715881" cy="314092"/>
            <a:chOff x="946206" y="1234018"/>
            <a:chExt cx="7556440" cy="307601"/>
          </a:xfrm>
        </p:grpSpPr>
        <p:grpSp>
          <p:nvGrpSpPr>
            <p:cNvPr id="726" name="Google Shape;726;p7"/>
            <p:cNvGrpSpPr/>
            <p:nvPr/>
          </p:nvGrpSpPr>
          <p:grpSpPr>
            <a:xfrm>
              <a:off x="1114930" y="1355757"/>
              <a:ext cx="7163972" cy="64150"/>
              <a:chOff x="1299890" y="844622"/>
              <a:chExt cx="6544233" cy="64143"/>
            </a:xfrm>
          </p:grpSpPr>
          <p:grpSp>
            <p:nvGrpSpPr>
              <p:cNvPr id="727" name="Google Shape;727;p7"/>
              <p:cNvGrpSpPr/>
              <p:nvPr/>
            </p:nvGrpSpPr>
            <p:grpSpPr>
              <a:xfrm>
                <a:off x="4528885" y="844622"/>
                <a:ext cx="3315238" cy="64143"/>
                <a:chOff x="896765" y="648922"/>
                <a:chExt cx="3315238" cy="64143"/>
              </a:xfrm>
            </p:grpSpPr>
            <p:sp>
              <p:nvSpPr>
                <p:cNvPr id="728" name="Google Shape;728;p7"/>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7"/>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7"/>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7"/>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7"/>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7"/>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7"/>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7"/>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7"/>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7"/>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7"/>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7"/>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7"/>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7"/>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7"/>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7"/>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7"/>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7"/>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7"/>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7"/>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7"/>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7"/>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7"/>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7"/>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7"/>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7"/>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7"/>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7"/>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7"/>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7"/>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7"/>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7"/>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7"/>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7"/>
              <p:cNvGrpSpPr/>
              <p:nvPr/>
            </p:nvGrpSpPr>
            <p:grpSpPr>
              <a:xfrm>
                <a:off x="1299890" y="844622"/>
                <a:ext cx="3315238" cy="64143"/>
                <a:chOff x="896765" y="648922"/>
                <a:chExt cx="3315238" cy="64143"/>
              </a:xfrm>
            </p:grpSpPr>
            <p:sp>
              <p:nvSpPr>
                <p:cNvPr id="762" name="Google Shape;762;p7"/>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7"/>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7"/>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7"/>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7"/>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7"/>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7"/>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7"/>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7"/>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7"/>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7"/>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7"/>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7"/>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7"/>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7"/>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7"/>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7"/>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7"/>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7"/>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7"/>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7"/>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7"/>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7"/>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7"/>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7"/>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7"/>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7"/>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7"/>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7"/>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7"/>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 name="Google Shape;795;p7"/>
            <p:cNvGrpSpPr/>
            <p:nvPr/>
          </p:nvGrpSpPr>
          <p:grpSpPr>
            <a:xfrm>
              <a:off x="946206" y="1234018"/>
              <a:ext cx="310295" cy="307601"/>
              <a:chOff x="1969331" y="802493"/>
              <a:chExt cx="310295" cy="307601"/>
            </a:xfrm>
          </p:grpSpPr>
          <p:sp>
            <p:nvSpPr>
              <p:cNvPr id="796" name="Google Shape;796;p7"/>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 name="Google Shape;797;p7"/>
              <p:cNvGrpSpPr/>
              <p:nvPr/>
            </p:nvGrpSpPr>
            <p:grpSpPr>
              <a:xfrm>
                <a:off x="1969331" y="802493"/>
                <a:ext cx="310295" cy="307601"/>
                <a:chOff x="4037750" y="3523325"/>
                <a:chExt cx="108975" cy="108025"/>
              </a:xfrm>
            </p:grpSpPr>
            <p:sp>
              <p:nvSpPr>
                <p:cNvPr id="798" name="Google Shape;798;p7"/>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7"/>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7"/>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 name="Google Shape;804;p7"/>
            <p:cNvGrpSpPr/>
            <p:nvPr/>
          </p:nvGrpSpPr>
          <p:grpSpPr>
            <a:xfrm flipH="1">
              <a:off x="8192350" y="1234018"/>
              <a:ext cx="310295" cy="307601"/>
              <a:chOff x="1969331" y="802493"/>
              <a:chExt cx="310295" cy="307601"/>
            </a:xfrm>
          </p:grpSpPr>
          <p:sp>
            <p:nvSpPr>
              <p:cNvPr id="805" name="Google Shape;805;p7"/>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 name="Google Shape;806;p7"/>
              <p:cNvGrpSpPr/>
              <p:nvPr/>
            </p:nvGrpSpPr>
            <p:grpSpPr>
              <a:xfrm>
                <a:off x="1969331" y="802493"/>
                <a:ext cx="310295" cy="307601"/>
                <a:chOff x="4037750" y="3523325"/>
                <a:chExt cx="108975" cy="108025"/>
              </a:xfrm>
            </p:grpSpPr>
            <p:sp>
              <p:nvSpPr>
                <p:cNvPr id="807" name="Google Shape;807;p7"/>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7"/>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7"/>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3" name="Google Shape;813;p7"/>
          <p:cNvGrpSpPr/>
          <p:nvPr/>
        </p:nvGrpSpPr>
        <p:grpSpPr>
          <a:xfrm>
            <a:off x="714208" y="355816"/>
            <a:ext cx="7715881" cy="314092"/>
            <a:chOff x="714181" y="414418"/>
            <a:chExt cx="7556440" cy="307601"/>
          </a:xfrm>
        </p:grpSpPr>
        <p:grpSp>
          <p:nvGrpSpPr>
            <p:cNvPr id="814" name="Google Shape;814;p7"/>
            <p:cNvGrpSpPr/>
            <p:nvPr/>
          </p:nvGrpSpPr>
          <p:grpSpPr>
            <a:xfrm>
              <a:off x="882905" y="536157"/>
              <a:ext cx="7163972" cy="64150"/>
              <a:chOff x="1299890" y="844622"/>
              <a:chExt cx="6544233" cy="64143"/>
            </a:xfrm>
          </p:grpSpPr>
          <p:grpSp>
            <p:nvGrpSpPr>
              <p:cNvPr id="815" name="Google Shape;815;p7"/>
              <p:cNvGrpSpPr/>
              <p:nvPr/>
            </p:nvGrpSpPr>
            <p:grpSpPr>
              <a:xfrm>
                <a:off x="4528885" y="844622"/>
                <a:ext cx="3315238" cy="64143"/>
                <a:chOff x="896765" y="648922"/>
                <a:chExt cx="3315238" cy="64143"/>
              </a:xfrm>
            </p:grpSpPr>
            <p:sp>
              <p:nvSpPr>
                <p:cNvPr id="816" name="Google Shape;816;p7"/>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7"/>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7"/>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7"/>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7"/>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7"/>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7"/>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7"/>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7"/>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7"/>
              <p:cNvGrpSpPr/>
              <p:nvPr/>
            </p:nvGrpSpPr>
            <p:grpSpPr>
              <a:xfrm>
                <a:off x="1299890" y="844622"/>
                <a:ext cx="3315238" cy="64143"/>
                <a:chOff x="896765" y="648922"/>
                <a:chExt cx="3315238" cy="64143"/>
              </a:xfrm>
            </p:grpSpPr>
            <p:sp>
              <p:nvSpPr>
                <p:cNvPr id="850" name="Google Shape;850;p7"/>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7"/>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7"/>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7"/>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7"/>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 name="Google Shape;883;p7"/>
            <p:cNvGrpSpPr/>
            <p:nvPr/>
          </p:nvGrpSpPr>
          <p:grpSpPr>
            <a:xfrm>
              <a:off x="714181" y="414418"/>
              <a:ext cx="310295" cy="307601"/>
              <a:chOff x="1969331" y="802493"/>
              <a:chExt cx="310295" cy="307601"/>
            </a:xfrm>
          </p:grpSpPr>
          <p:sp>
            <p:nvSpPr>
              <p:cNvPr id="884" name="Google Shape;884;p7"/>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 name="Google Shape;885;p7"/>
              <p:cNvGrpSpPr/>
              <p:nvPr/>
            </p:nvGrpSpPr>
            <p:grpSpPr>
              <a:xfrm>
                <a:off x="1969331" y="802493"/>
                <a:ext cx="310295" cy="307601"/>
                <a:chOff x="4037750" y="3523325"/>
                <a:chExt cx="108975" cy="108025"/>
              </a:xfrm>
            </p:grpSpPr>
            <p:sp>
              <p:nvSpPr>
                <p:cNvPr id="886" name="Google Shape;886;p7"/>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 name="Google Shape;892;p7"/>
            <p:cNvGrpSpPr/>
            <p:nvPr/>
          </p:nvGrpSpPr>
          <p:grpSpPr>
            <a:xfrm flipH="1">
              <a:off x="7960325" y="414418"/>
              <a:ext cx="310295" cy="307601"/>
              <a:chOff x="1969331" y="802493"/>
              <a:chExt cx="310295" cy="307601"/>
            </a:xfrm>
          </p:grpSpPr>
          <p:sp>
            <p:nvSpPr>
              <p:cNvPr id="893" name="Google Shape;893;p7"/>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 name="Google Shape;894;p7"/>
              <p:cNvGrpSpPr/>
              <p:nvPr/>
            </p:nvGrpSpPr>
            <p:grpSpPr>
              <a:xfrm>
                <a:off x="1969331" y="802493"/>
                <a:ext cx="310295" cy="307601"/>
                <a:chOff x="4037750" y="3523325"/>
                <a:chExt cx="108975" cy="108025"/>
              </a:xfrm>
            </p:grpSpPr>
            <p:sp>
              <p:nvSpPr>
                <p:cNvPr id="895" name="Google Shape;895;p7"/>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901" name="Google Shape;901;p7"/>
          <p:cNvPicPr preferRelativeResize="0"/>
          <p:nvPr/>
        </p:nvPicPr>
        <p:blipFill rotWithShape="1">
          <a:blip r:embed="rId4">
            <a:alphaModFix/>
          </a:blip>
          <a:srcRect l="21203" t="7587" r="29576" b="27232"/>
          <a:stretch/>
        </p:blipFill>
        <p:spPr>
          <a:xfrm flipH="1">
            <a:off x="7875063" y="-275125"/>
            <a:ext cx="1586774" cy="1575976"/>
          </a:xfrm>
          <a:prstGeom prst="rect">
            <a:avLst/>
          </a:prstGeom>
          <a:noFill/>
          <a:ln>
            <a:noFill/>
          </a:ln>
        </p:spPr>
      </p:pic>
      <p:pic>
        <p:nvPicPr>
          <p:cNvPr id="902" name="Google Shape;902;p7"/>
          <p:cNvPicPr preferRelativeResize="0"/>
          <p:nvPr/>
        </p:nvPicPr>
        <p:blipFill>
          <a:blip r:embed="rId5">
            <a:alphaModFix/>
          </a:blip>
          <a:stretch>
            <a:fillRect/>
          </a:stretch>
        </p:blipFill>
        <p:spPr>
          <a:xfrm>
            <a:off x="4562550" y="3781100"/>
            <a:ext cx="1669550" cy="12521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147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587"/>
        <p:cNvGrpSpPr/>
        <p:nvPr/>
      </p:nvGrpSpPr>
      <p:grpSpPr>
        <a:xfrm>
          <a:off x="0" y="0"/>
          <a:ext cx="0" cy="0"/>
          <a:chOff x="0" y="0"/>
          <a:chExt cx="0" cy="0"/>
        </a:xfrm>
      </p:grpSpPr>
      <p:pic>
        <p:nvPicPr>
          <p:cNvPr id="1588" name="Google Shape;1588;p15"/>
          <p:cNvPicPr preferRelativeResize="0"/>
          <p:nvPr/>
        </p:nvPicPr>
        <p:blipFill rotWithShape="1">
          <a:blip r:embed="rId2">
            <a:alphaModFix/>
          </a:blip>
          <a:srcRect t="7798" b="7806"/>
          <a:stretch/>
        </p:blipFill>
        <p:spPr>
          <a:xfrm>
            <a:off x="0" y="0"/>
            <a:ext cx="9144003" cy="5143501"/>
          </a:xfrm>
          <a:prstGeom prst="rect">
            <a:avLst/>
          </a:prstGeom>
          <a:noFill/>
          <a:ln>
            <a:noFill/>
          </a:ln>
        </p:spPr>
      </p:pic>
      <p:sp>
        <p:nvSpPr>
          <p:cNvPr id="1589" name="Google Shape;1589;p15"/>
          <p:cNvSpPr txBox="1">
            <a:spLocks noGrp="1"/>
          </p:cNvSpPr>
          <p:nvPr>
            <p:ph type="title"/>
          </p:nvPr>
        </p:nvSpPr>
        <p:spPr>
          <a:xfrm>
            <a:off x="1730250" y="3092450"/>
            <a:ext cx="5683500" cy="373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200"/>
              <a:buNone/>
              <a:defRPr sz="2500" b="1"/>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590" name="Google Shape;1590;p15"/>
          <p:cNvSpPr txBox="1">
            <a:spLocks noGrp="1"/>
          </p:cNvSpPr>
          <p:nvPr>
            <p:ph type="subTitle" idx="1"/>
          </p:nvPr>
        </p:nvSpPr>
        <p:spPr>
          <a:xfrm>
            <a:off x="1730250" y="1677550"/>
            <a:ext cx="5683500" cy="121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5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1591" name="Google Shape;1591;p15"/>
          <p:cNvGrpSpPr/>
          <p:nvPr/>
        </p:nvGrpSpPr>
        <p:grpSpPr>
          <a:xfrm>
            <a:off x="714208" y="355816"/>
            <a:ext cx="7715881" cy="314092"/>
            <a:chOff x="714181" y="414418"/>
            <a:chExt cx="7556440" cy="307601"/>
          </a:xfrm>
        </p:grpSpPr>
        <p:grpSp>
          <p:nvGrpSpPr>
            <p:cNvPr id="1592" name="Google Shape;1592;p15"/>
            <p:cNvGrpSpPr/>
            <p:nvPr/>
          </p:nvGrpSpPr>
          <p:grpSpPr>
            <a:xfrm>
              <a:off x="882905" y="536157"/>
              <a:ext cx="7163972" cy="64150"/>
              <a:chOff x="1299890" y="844622"/>
              <a:chExt cx="6544233" cy="64143"/>
            </a:xfrm>
          </p:grpSpPr>
          <p:grpSp>
            <p:nvGrpSpPr>
              <p:cNvPr id="1593" name="Google Shape;1593;p15"/>
              <p:cNvGrpSpPr/>
              <p:nvPr/>
            </p:nvGrpSpPr>
            <p:grpSpPr>
              <a:xfrm>
                <a:off x="4528885" y="844622"/>
                <a:ext cx="3315238" cy="64143"/>
                <a:chOff x="896765" y="648922"/>
                <a:chExt cx="3315238" cy="64143"/>
              </a:xfrm>
            </p:grpSpPr>
            <p:sp>
              <p:nvSpPr>
                <p:cNvPr id="1594" name="Google Shape;1594;p15"/>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5"/>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5"/>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5"/>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5"/>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5"/>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5"/>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5"/>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5"/>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5"/>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5"/>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5"/>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5"/>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5"/>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5"/>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5"/>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5"/>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5"/>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5"/>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5"/>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5"/>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5"/>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5"/>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5"/>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5"/>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5"/>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5"/>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5"/>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5"/>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5"/>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5"/>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5"/>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5"/>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15"/>
              <p:cNvGrpSpPr/>
              <p:nvPr/>
            </p:nvGrpSpPr>
            <p:grpSpPr>
              <a:xfrm>
                <a:off x="1299890" y="844622"/>
                <a:ext cx="3315238" cy="64143"/>
                <a:chOff x="896765" y="648922"/>
                <a:chExt cx="3315238" cy="64143"/>
              </a:xfrm>
            </p:grpSpPr>
            <p:sp>
              <p:nvSpPr>
                <p:cNvPr id="1628" name="Google Shape;1628;p15"/>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5"/>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5"/>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5"/>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5"/>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5"/>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5"/>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5"/>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5"/>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5"/>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5"/>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5"/>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5"/>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5"/>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5"/>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5"/>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5"/>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5"/>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5"/>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5"/>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5"/>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5"/>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5"/>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5"/>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5"/>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5"/>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5"/>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5"/>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5"/>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5"/>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5"/>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5"/>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5"/>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1" name="Google Shape;1661;p15"/>
            <p:cNvGrpSpPr/>
            <p:nvPr/>
          </p:nvGrpSpPr>
          <p:grpSpPr>
            <a:xfrm>
              <a:off x="714181" y="414418"/>
              <a:ext cx="310295" cy="307601"/>
              <a:chOff x="1969331" y="802493"/>
              <a:chExt cx="310295" cy="307601"/>
            </a:xfrm>
          </p:grpSpPr>
          <p:sp>
            <p:nvSpPr>
              <p:cNvPr id="1662" name="Google Shape;1662;p15"/>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3" name="Google Shape;1663;p15"/>
              <p:cNvGrpSpPr/>
              <p:nvPr/>
            </p:nvGrpSpPr>
            <p:grpSpPr>
              <a:xfrm>
                <a:off x="1969331" y="802493"/>
                <a:ext cx="310295" cy="307601"/>
                <a:chOff x="4037750" y="3523325"/>
                <a:chExt cx="108975" cy="108025"/>
              </a:xfrm>
            </p:grpSpPr>
            <p:sp>
              <p:nvSpPr>
                <p:cNvPr id="1664" name="Google Shape;1664;p15"/>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5"/>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5"/>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5"/>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5"/>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5"/>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0" name="Google Shape;1670;p15"/>
            <p:cNvGrpSpPr/>
            <p:nvPr/>
          </p:nvGrpSpPr>
          <p:grpSpPr>
            <a:xfrm flipH="1">
              <a:off x="7960325" y="414418"/>
              <a:ext cx="310295" cy="307601"/>
              <a:chOff x="1969331" y="802493"/>
              <a:chExt cx="310295" cy="307601"/>
            </a:xfrm>
          </p:grpSpPr>
          <p:sp>
            <p:nvSpPr>
              <p:cNvPr id="1671" name="Google Shape;1671;p15"/>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 name="Google Shape;1672;p15"/>
              <p:cNvGrpSpPr/>
              <p:nvPr/>
            </p:nvGrpSpPr>
            <p:grpSpPr>
              <a:xfrm>
                <a:off x="1969331" y="802493"/>
                <a:ext cx="310295" cy="307601"/>
                <a:chOff x="4037750" y="3523325"/>
                <a:chExt cx="108975" cy="108025"/>
              </a:xfrm>
            </p:grpSpPr>
            <p:sp>
              <p:nvSpPr>
                <p:cNvPr id="1673" name="Google Shape;1673;p15"/>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5"/>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5"/>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5"/>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5"/>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5"/>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79" name="Google Shape;1679;p15"/>
          <p:cNvGrpSpPr/>
          <p:nvPr/>
        </p:nvGrpSpPr>
        <p:grpSpPr>
          <a:xfrm>
            <a:off x="714214" y="4473580"/>
            <a:ext cx="7715881" cy="314092"/>
            <a:chOff x="946206" y="1234018"/>
            <a:chExt cx="7556440" cy="307601"/>
          </a:xfrm>
        </p:grpSpPr>
        <p:grpSp>
          <p:nvGrpSpPr>
            <p:cNvPr id="1680" name="Google Shape;1680;p15"/>
            <p:cNvGrpSpPr/>
            <p:nvPr/>
          </p:nvGrpSpPr>
          <p:grpSpPr>
            <a:xfrm>
              <a:off x="1114930" y="1355757"/>
              <a:ext cx="7163972" cy="64150"/>
              <a:chOff x="1299890" y="844622"/>
              <a:chExt cx="6544233" cy="64143"/>
            </a:xfrm>
          </p:grpSpPr>
          <p:grpSp>
            <p:nvGrpSpPr>
              <p:cNvPr id="1681" name="Google Shape;1681;p15"/>
              <p:cNvGrpSpPr/>
              <p:nvPr/>
            </p:nvGrpSpPr>
            <p:grpSpPr>
              <a:xfrm>
                <a:off x="4528885" y="844622"/>
                <a:ext cx="3315238" cy="64143"/>
                <a:chOff x="896765" y="648922"/>
                <a:chExt cx="3315238" cy="64143"/>
              </a:xfrm>
            </p:grpSpPr>
            <p:sp>
              <p:nvSpPr>
                <p:cNvPr id="1682" name="Google Shape;1682;p15"/>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5"/>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5"/>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5"/>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5"/>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5"/>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5"/>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5"/>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5"/>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5"/>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5"/>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5"/>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5"/>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5"/>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5"/>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5"/>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5"/>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5"/>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5"/>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5"/>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5"/>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5"/>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5"/>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5"/>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5"/>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5"/>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5"/>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5"/>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5"/>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5"/>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5"/>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5"/>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5"/>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15"/>
              <p:cNvGrpSpPr/>
              <p:nvPr/>
            </p:nvGrpSpPr>
            <p:grpSpPr>
              <a:xfrm>
                <a:off x="1299890" y="844622"/>
                <a:ext cx="3315238" cy="64143"/>
                <a:chOff x="896765" y="648922"/>
                <a:chExt cx="3315238" cy="64143"/>
              </a:xfrm>
            </p:grpSpPr>
            <p:sp>
              <p:nvSpPr>
                <p:cNvPr id="1716" name="Google Shape;1716;p15"/>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5"/>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5"/>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5"/>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5"/>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5"/>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5"/>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5"/>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5"/>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5"/>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5"/>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5"/>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5"/>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5"/>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5"/>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5"/>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5"/>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5"/>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5"/>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5"/>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5"/>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5"/>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5"/>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5"/>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5"/>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5"/>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5"/>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5"/>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5"/>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5"/>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5"/>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5"/>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5"/>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9" name="Google Shape;1749;p15"/>
            <p:cNvGrpSpPr/>
            <p:nvPr/>
          </p:nvGrpSpPr>
          <p:grpSpPr>
            <a:xfrm>
              <a:off x="946206" y="1234018"/>
              <a:ext cx="310295" cy="307601"/>
              <a:chOff x="1969331" y="802493"/>
              <a:chExt cx="310295" cy="307601"/>
            </a:xfrm>
          </p:grpSpPr>
          <p:sp>
            <p:nvSpPr>
              <p:cNvPr id="1750" name="Google Shape;1750;p15"/>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1" name="Google Shape;1751;p15"/>
              <p:cNvGrpSpPr/>
              <p:nvPr/>
            </p:nvGrpSpPr>
            <p:grpSpPr>
              <a:xfrm>
                <a:off x="1969331" y="802493"/>
                <a:ext cx="310295" cy="307601"/>
                <a:chOff x="4037750" y="3523325"/>
                <a:chExt cx="108975" cy="108025"/>
              </a:xfrm>
            </p:grpSpPr>
            <p:sp>
              <p:nvSpPr>
                <p:cNvPr id="1752" name="Google Shape;1752;p15"/>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5"/>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5"/>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5"/>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5"/>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5"/>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8" name="Google Shape;1758;p15"/>
            <p:cNvGrpSpPr/>
            <p:nvPr/>
          </p:nvGrpSpPr>
          <p:grpSpPr>
            <a:xfrm flipH="1">
              <a:off x="8192350" y="1234018"/>
              <a:ext cx="310295" cy="307601"/>
              <a:chOff x="1969331" y="802493"/>
              <a:chExt cx="310295" cy="307601"/>
            </a:xfrm>
          </p:grpSpPr>
          <p:sp>
            <p:nvSpPr>
              <p:cNvPr id="1759" name="Google Shape;1759;p15"/>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 name="Google Shape;1760;p15"/>
              <p:cNvGrpSpPr/>
              <p:nvPr/>
            </p:nvGrpSpPr>
            <p:grpSpPr>
              <a:xfrm>
                <a:off x="1969331" y="802493"/>
                <a:ext cx="310295" cy="307601"/>
                <a:chOff x="4037750" y="3523325"/>
                <a:chExt cx="108975" cy="108025"/>
              </a:xfrm>
            </p:grpSpPr>
            <p:sp>
              <p:nvSpPr>
                <p:cNvPr id="1761" name="Google Shape;1761;p15"/>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5"/>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5"/>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5"/>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5"/>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5"/>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1767" name="Google Shape;1767;p15"/>
          <p:cNvPicPr preferRelativeResize="0"/>
          <p:nvPr/>
        </p:nvPicPr>
        <p:blipFill rotWithShape="1">
          <a:blip r:embed="rId3">
            <a:alphaModFix/>
          </a:blip>
          <a:srcRect l="21203" t="7587" r="29576" b="27232"/>
          <a:stretch/>
        </p:blipFill>
        <p:spPr>
          <a:xfrm rot="2871242">
            <a:off x="-760924" y="1722525"/>
            <a:ext cx="1586774" cy="1575975"/>
          </a:xfrm>
          <a:prstGeom prst="rect">
            <a:avLst/>
          </a:prstGeom>
          <a:noFill/>
          <a:ln>
            <a:noFill/>
          </a:ln>
        </p:spPr>
      </p:pic>
      <p:pic>
        <p:nvPicPr>
          <p:cNvPr id="1768" name="Google Shape;1768;p15"/>
          <p:cNvPicPr preferRelativeResize="0"/>
          <p:nvPr/>
        </p:nvPicPr>
        <p:blipFill rotWithShape="1">
          <a:blip r:embed="rId4">
            <a:alphaModFix/>
          </a:blip>
          <a:srcRect b="48833"/>
          <a:stretch/>
        </p:blipFill>
        <p:spPr>
          <a:xfrm>
            <a:off x="6784375" y="-226200"/>
            <a:ext cx="2158850" cy="8284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
  <p:cSld name="CUSTOM_7">
    <p:spTree>
      <p:nvGrpSpPr>
        <p:cNvPr id="1" name="Shape 4565"/>
        <p:cNvGrpSpPr/>
        <p:nvPr/>
      </p:nvGrpSpPr>
      <p:grpSpPr>
        <a:xfrm>
          <a:off x="0" y="0"/>
          <a:ext cx="0" cy="0"/>
          <a:chOff x="0" y="0"/>
          <a:chExt cx="0" cy="0"/>
        </a:xfrm>
      </p:grpSpPr>
      <p:pic>
        <p:nvPicPr>
          <p:cNvPr id="4566" name="Google Shape;4566;p42"/>
          <p:cNvPicPr preferRelativeResize="0"/>
          <p:nvPr/>
        </p:nvPicPr>
        <p:blipFill rotWithShape="1">
          <a:blip r:embed="rId2">
            <a:alphaModFix/>
          </a:blip>
          <a:srcRect t="7798" b="7806"/>
          <a:stretch/>
        </p:blipFill>
        <p:spPr>
          <a:xfrm>
            <a:off x="0" y="0"/>
            <a:ext cx="9144003" cy="5143501"/>
          </a:xfrm>
          <a:prstGeom prst="rect">
            <a:avLst/>
          </a:prstGeom>
          <a:noFill/>
          <a:ln>
            <a:noFill/>
          </a:ln>
        </p:spPr>
      </p:pic>
      <p:sp>
        <p:nvSpPr>
          <p:cNvPr id="4567" name="Google Shape;4567;p42"/>
          <p:cNvSpPr txBox="1">
            <a:spLocks noGrp="1"/>
          </p:cNvSpPr>
          <p:nvPr>
            <p:ph type="body" idx="1"/>
          </p:nvPr>
        </p:nvSpPr>
        <p:spPr>
          <a:xfrm>
            <a:off x="4572000" y="1628300"/>
            <a:ext cx="3591300" cy="29727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dk1"/>
              </a:buClr>
              <a:buSzPts val="1400"/>
              <a:buChar char="●"/>
              <a:defRPr sz="1600"/>
            </a:lvl1pPr>
            <a:lvl2pPr marL="914400" lvl="1" indent="-317500" rtl="0">
              <a:lnSpc>
                <a:spcPct val="100000"/>
              </a:lnSpc>
              <a:spcBef>
                <a:spcPts val="0"/>
              </a:spcBef>
              <a:spcAft>
                <a:spcPts val="0"/>
              </a:spcAft>
              <a:buClr>
                <a:schemeClr val="lt2"/>
              </a:buClr>
              <a:buSzPts val="1400"/>
              <a:buFont typeface="Montserrat"/>
              <a:buChar char="○"/>
              <a:defRPr/>
            </a:lvl2pPr>
            <a:lvl3pPr marL="1371600" lvl="2" indent="-317500" rtl="0">
              <a:spcBef>
                <a:spcPts val="0"/>
              </a:spcBef>
              <a:spcAft>
                <a:spcPts val="0"/>
              </a:spcAft>
              <a:buClr>
                <a:schemeClr val="lt2"/>
              </a:buClr>
              <a:buSzPts val="1400"/>
              <a:buFont typeface="Montserrat"/>
              <a:buChar char="■"/>
              <a:defRPr/>
            </a:lvl3pPr>
            <a:lvl4pPr marL="1828800" lvl="3" indent="-317500" rtl="0">
              <a:spcBef>
                <a:spcPts val="0"/>
              </a:spcBef>
              <a:spcAft>
                <a:spcPts val="0"/>
              </a:spcAft>
              <a:buClr>
                <a:schemeClr val="lt2"/>
              </a:buClr>
              <a:buSzPts val="1400"/>
              <a:buFont typeface="Montserrat"/>
              <a:buChar char="●"/>
              <a:defRPr/>
            </a:lvl4pPr>
            <a:lvl5pPr marL="2286000" lvl="4" indent="-317500" rtl="0">
              <a:spcBef>
                <a:spcPts val="0"/>
              </a:spcBef>
              <a:spcAft>
                <a:spcPts val="0"/>
              </a:spcAft>
              <a:buClr>
                <a:schemeClr val="lt2"/>
              </a:buClr>
              <a:buSzPts val="1400"/>
              <a:buFont typeface="Montserrat"/>
              <a:buChar char="○"/>
              <a:defRPr/>
            </a:lvl5pPr>
            <a:lvl6pPr marL="2743200" lvl="5" indent="-317500" rtl="0">
              <a:spcBef>
                <a:spcPts val="0"/>
              </a:spcBef>
              <a:spcAft>
                <a:spcPts val="0"/>
              </a:spcAft>
              <a:buClr>
                <a:schemeClr val="lt2"/>
              </a:buClr>
              <a:buSzPts val="1400"/>
              <a:buFont typeface="Montserrat"/>
              <a:buChar char="■"/>
              <a:defRPr/>
            </a:lvl6pPr>
            <a:lvl7pPr marL="3200400" lvl="6" indent="-317500" rtl="0">
              <a:spcBef>
                <a:spcPts val="0"/>
              </a:spcBef>
              <a:spcAft>
                <a:spcPts val="0"/>
              </a:spcAft>
              <a:buClr>
                <a:schemeClr val="lt2"/>
              </a:buClr>
              <a:buSzPts val="1400"/>
              <a:buFont typeface="Montserrat"/>
              <a:buChar char="●"/>
              <a:defRPr/>
            </a:lvl7pPr>
            <a:lvl8pPr marL="3657600" lvl="7" indent="-317500" rtl="0">
              <a:spcBef>
                <a:spcPts val="0"/>
              </a:spcBef>
              <a:spcAft>
                <a:spcPts val="0"/>
              </a:spcAft>
              <a:buClr>
                <a:schemeClr val="lt2"/>
              </a:buClr>
              <a:buSzPts val="1400"/>
              <a:buFont typeface="Montserrat"/>
              <a:buChar char="○"/>
              <a:defRPr/>
            </a:lvl8pPr>
            <a:lvl9pPr marL="4114800" lvl="8" indent="-317500" rtl="0">
              <a:spcBef>
                <a:spcPts val="0"/>
              </a:spcBef>
              <a:spcAft>
                <a:spcPts val="0"/>
              </a:spcAft>
              <a:buClr>
                <a:schemeClr val="lt2"/>
              </a:buClr>
              <a:buSzPts val="1400"/>
              <a:buFont typeface="Montserrat"/>
              <a:buChar char="■"/>
              <a:defRPr/>
            </a:lvl9pPr>
          </a:lstStyle>
          <a:p>
            <a:endParaRPr/>
          </a:p>
        </p:txBody>
      </p:sp>
      <p:sp>
        <p:nvSpPr>
          <p:cNvPr id="4568" name="Google Shape;4568;p42"/>
          <p:cNvSpPr txBox="1">
            <a:spLocks noGrp="1"/>
          </p:cNvSpPr>
          <p:nvPr>
            <p:ph type="title"/>
          </p:nvPr>
        </p:nvSpPr>
        <p:spPr>
          <a:xfrm>
            <a:off x="2858400" y="466300"/>
            <a:ext cx="3427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569" name="Google Shape;4569;p42"/>
          <p:cNvGrpSpPr/>
          <p:nvPr/>
        </p:nvGrpSpPr>
        <p:grpSpPr>
          <a:xfrm>
            <a:off x="714175" y="1093271"/>
            <a:ext cx="7715647" cy="131916"/>
            <a:chOff x="714175" y="1115188"/>
            <a:chExt cx="7715647" cy="131916"/>
          </a:xfrm>
        </p:grpSpPr>
        <p:grpSp>
          <p:nvGrpSpPr>
            <p:cNvPr id="4570" name="Google Shape;4570;p42"/>
            <p:cNvGrpSpPr/>
            <p:nvPr/>
          </p:nvGrpSpPr>
          <p:grpSpPr>
            <a:xfrm>
              <a:off x="714175" y="1115188"/>
              <a:ext cx="7715647" cy="131916"/>
              <a:chOff x="714175" y="1082438"/>
              <a:chExt cx="7715647" cy="131916"/>
            </a:xfrm>
          </p:grpSpPr>
          <p:sp>
            <p:nvSpPr>
              <p:cNvPr id="4571" name="Google Shape;4571;p42"/>
              <p:cNvSpPr/>
              <p:nvPr/>
            </p:nvSpPr>
            <p:spPr>
              <a:xfrm>
                <a:off x="714175" y="1082438"/>
                <a:ext cx="275716" cy="131916"/>
              </a:xfrm>
              <a:custGeom>
                <a:avLst/>
                <a:gdLst/>
                <a:ahLst/>
                <a:cxnLst/>
                <a:rect l="l" t="t" r="r" b="b"/>
                <a:pathLst>
                  <a:path w="3689" h="1765" extrusionOk="0">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2"/>
              <p:cNvSpPr/>
              <p:nvPr/>
            </p:nvSpPr>
            <p:spPr>
              <a:xfrm>
                <a:off x="8156050" y="1082482"/>
                <a:ext cx="273773" cy="131841"/>
              </a:xfrm>
              <a:custGeom>
                <a:avLst/>
                <a:gdLst/>
                <a:ahLst/>
                <a:cxnLst/>
                <a:rect l="l" t="t" r="r" b="b"/>
                <a:pathLst>
                  <a:path w="3663" h="1764" extrusionOk="0">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42"/>
            <p:cNvGrpSpPr/>
            <p:nvPr/>
          </p:nvGrpSpPr>
          <p:grpSpPr>
            <a:xfrm>
              <a:off x="989955" y="1149073"/>
              <a:ext cx="7163972" cy="64150"/>
              <a:chOff x="1299890" y="844622"/>
              <a:chExt cx="6544233" cy="64143"/>
            </a:xfrm>
          </p:grpSpPr>
          <p:grpSp>
            <p:nvGrpSpPr>
              <p:cNvPr id="4574" name="Google Shape;4574;p42"/>
              <p:cNvGrpSpPr/>
              <p:nvPr/>
            </p:nvGrpSpPr>
            <p:grpSpPr>
              <a:xfrm>
                <a:off x="4528885" y="844622"/>
                <a:ext cx="3315238" cy="64143"/>
                <a:chOff x="896765" y="648922"/>
                <a:chExt cx="3315238" cy="64143"/>
              </a:xfrm>
            </p:grpSpPr>
            <p:sp>
              <p:nvSpPr>
                <p:cNvPr id="4575" name="Google Shape;4575;p4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42"/>
              <p:cNvGrpSpPr/>
              <p:nvPr/>
            </p:nvGrpSpPr>
            <p:grpSpPr>
              <a:xfrm>
                <a:off x="1299890" y="844622"/>
                <a:ext cx="3315238" cy="64143"/>
                <a:chOff x="896765" y="648922"/>
                <a:chExt cx="3315238" cy="64143"/>
              </a:xfrm>
            </p:grpSpPr>
            <p:sp>
              <p:nvSpPr>
                <p:cNvPr id="4609" name="Google Shape;4609;p4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4642" name="Google Shape;4642;p42"/>
          <p:cNvPicPr preferRelativeResize="0"/>
          <p:nvPr/>
        </p:nvPicPr>
        <p:blipFill>
          <a:blip r:embed="rId3">
            <a:alphaModFix/>
          </a:blip>
          <a:stretch>
            <a:fillRect/>
          </a:stretch>
        </p:blipFill>
        <p:spPr>
          <a:xfrm>
            <a:off x="-1160225" y="-180305"/>
            <a:ext cx="2417899" cy="181342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
  <p:cSld name="CUSTOM_12">
    <p:spTree>
      <p:nvGrpSpPr>
        <p:cNvPr id="1" name="Shape 5833"/>
        <p:cNvGrpSpPr/>
        <p:nvPr/>
      </p:nvGrpSpPr>
      <p:grpSpPr>
        <a:xfrm>
          <a:off x="0" y="0"/>
          <a:ext cx="0" cy="0"/>
          <a:chOff x="0" y="0"/>
          <a:chExt cx="0" cy="0"/>
        </a:xfrm>
      </p:grpSpPr>
      <p:pic>
        <p:nvPicPr>
          <p:cNvPr id="5834" name="Google Shape;5834;p55"/>
          <p:cNvPicPr preferRelativeResize="0"/>
          <p:nvPr/>
        </p:nvPicPr>
        <p:blipFill rotWithShape="1">
          <a:blip r:embed="rId2">
            <a:alphaModFix/>
          </a:blip>
          <a:srcRect t="7798" b="7806"/>
          <a:stretch/>
        </p:blipFill>
        <p:spPr>
          <a:xfrm>
            <a:off x="0" y="0"/>
            <a:ext cx="9144003" cy="5143501"/>
          </a:xfrm>
          <a:prstGeom prst="rect">
            <a:avLst/>
          </a:prstGeom>
          <a:noFill/>
          <a:ln>
            <a:noFill/>
          </a:ln>
        </p:spPr>
      </p:pic>
      <p:pic>
        <p:nvPicPr>
          <p:cNvPr id="5835" name="Google Shape;5835;p55"/>
          <p:cNvPicPr preferRelativeResize="0"/>
          <p:nvPr/>
        </p:nvPicPr>
        <p:blipFill rotWithShape="1">
          <a:blip r:embed="rId3">
            <a:alphaModFix/>
          </a:blip>
          <a:srcRect l="21203" t="7587" r="29576" b="27232"/>
          <a:stretch/>
        </p:blipFill>
        <p:spPr>
          <a:xfrm>
            <a:off x="-129425" y="2507375"/>
            <a:ext cx="1586774" cy="157597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12_1">
    <p:bg>
      <p:bgPr>
        <a:blipFill>
          <a:blip r:embed="rId2">
            <a:alphaModFix/>
          </a:blip>
          <a:stretch>
            <a:fillRect/>
          </a:stretch>
        </a:blipFill>
        <a:effectLst/>
      </p:bgPr>
    </p:bg>
    <p:spTree>
      <p:nvGrpSpPr>
        <p:cNvPr id="1" name="Shape 5836"/>
        <p:cNvGrpSpPr/>
        <p:nvPr/>
      </p:nvGrpSpPr>
      <p:grpSpPr>
        <a:xfrm>
          <a:off x="0" y="0"/>
          <a:ext cx="0" cy="0"/>
          <a:chOff x="0" y="0"/>
          <a:chExt cx="0" cy="0"/>
        </a:xfrm>
      </p:grpSpPr>
      <p:pic>
        <p:nvPicPr>
          <p:cNvPr id="5837" name="Google Shape;5837;p56"/>
          <p:cNvPicPr preferRelativeResize="0"/>
          <p:nvPr/>
        </p:nvPicPr>
        <p:blipFill rotWithShape="1">
          <a:blip r:embed="rId3">
            <a:alphaModFix/>
          </a:blip>
          <a:srcRect t="7798" b="7806"/>
          <a:stretch/>
        </p:blipFill>
        <p:spPr>
          <a:xfrm>
            <a:off x="0" y="0"/>
            <a:ext cx="9144003" cy="514350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0">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Fondamento"/>
              <a:buNone/>
              <a:defRPr sz="3000" b="1">
                <a:solidFill>
                  <a:schemeClr val="dk1"/>
                </a:solidFill>
                <a:latin typeface="Fondamento"/>
                <a:ea typeface="Fondamento"/>
                <a:cs typeface="Fondamento"/>
                <a:sym typeface="Fondamen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1pPr>
            <a:lvl2pPr marL="914400" lvl="1"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2pPr>
            <a:lvl3pPr marL="1371600" lvl="2"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3pPr>
            <a:lvl4pPr marL="1828800" lvl="3"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4pPr>
            <a:lvl5pPr marL="2286000" lvl="4"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5pPr>
            <a:lvl6pPr marL="2743200" lvl="5"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6pPr>
            <a:lvl7pPr marL="3200400" lvl="6"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7pPr>
            <a:lvl8pPr marL="3657600" lvl="7"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8pPr>
            <a:lvl9pPr marL="4114800" lvl="8"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8" r:id="rId4"/>
    <p:sldLayoutId id="2147483661" r:id="rId5"/>
    <p:sldLayoutId id="2147483688" r:id="rId6"/>
    <p:sldLayoutId id="2147483701" r:id="rId7"/>
    <p:sldLayoutId id="2147483702"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vmlDrawing" Target="../drawings/vmlDrawing1.vml"/><Relationship Id="rId6" Type="http://schemas.openxmlformats.org/officeDocument/2006/relationships/image" Target="../media/image11.emf"/><Relationship Id="rId5" Type="http://schemas.openxmlformats.org/officeDocument/2006/relationships/package" Target="../embeddings/Planilha_do_Microsoft_Excel1.xlsx"/><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51"/>
        <p:cNvGrpSpPr/>
        <p:nvPr/>
      </p:nvGrpSpPr>
      <p:grpSpPr>
        <a:xfrm>
          <a:off x="0" y="0"/>
          <a:ext cx="0" cy="0"/>
          <a:chOff x="0" y="0"/>
          <a:chExt cx="0" cy="0"/>
        </a:xfrm>
      </p:grpSpPr>
      <p:pic>
        <p:nvPicPr>
          <p:cNvPr id="5852" name="Google Shape;5852;p62"/>
          <p:cNvPicPr preferRelativeResize="0"/>
          <p:nvPr/>
        </p:nvPicPr>
        <p:blipFill rotWithShape="1">
          <a:blip r:embed="rId3">
            <a:alphaModFix/>
          </a:blip>
          <a:srcRect l="7398"/>
          <a:stretch/>
        </p:blipFill>
        <p:spPr>
          <a:xfrm>
            <a:off x="7551340" y="121400"/>
            <a:ext cx="1130368" cy="1154573"/>
          </a:xfrm>
          <a:prstGeom prst="rect">
            <a:avLst/>
          </a:prstGeom>
          <a:noFill/>
          <a:ln>
            <a:noFill/>
          </a:ln>
        </p:spPr>
      </p:pic>
      <p:sp>
        <p:nvSpPr>
          <p:cNvPr id="5853" name="Google Shape;5853;p62"/>
          <p:cNvSpPr txBox="1">
            <a:spLocks noGrp="1"/>
          </p:cNvSpPr>
          <p:nvPr>
            <p:ph type="ctrTitle"/>
          </p:nvPr>
        </p:nvSpPr>
        <p:spPr>
          <a:xfrm>
            <a:off x="919925" y="1291938"/>
            <a:ext cx="7291200" cy="13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King County’s</a:t>
            </a:r>
            <a:br>
              <a:rPr lang="en" dirty="0" smtClean="0"/>
            </a:br>
            <a:r>
              <a:rPr lang="en" dirty="0" smtClean="0"/>
              <a:t>best historic houses</a:t>
            </a:r>
            <a:endParaRPr dirty="0"/>
          </a:p>
        </p:txBody>
      </p:sp>
      <p:sp>
        <p:nvSpPr>
          <p:cNvPr id="5855" name="Google Shape;5855;p62"/>
          <p:cNvSpPr/>
          <p:nvPr/>
        </p:nvSpPr>
        <p:spPr>
          <a:xfrm>
            <a:off x="8982209" y="4435066"/>
            <a:ext cx="15416" cy="14904"/>
          </a:xfrm>
          <a:custGeom>
            <a:avLst/>
            <a:gdLst/>
            <a:ahLst/>
            <a:cxnLst/>
            <a:rect l="l" t="t" r="r" b="b"/>
            <a:pathLst>
              <a:path w="422" h="408" extrusionOk="0">
                <a:moveTo>
                  <a:pt x="230" y="0"/>
                </a:moveTo>
                <a:cubicBezTo>
                  <a:pt x="0" y="0"/>
                  <a:pt x="0" y="115"/>
                  <a:pt x="77" y="268"/>
                </a:cubicBezTo>
                <a:cubicBezTo>
                  <a:pt x="106" y="327"/>
                  <a:pt x="136" y="408"/>
                  <a:pt x="200" y="408"/>
                </a:cubicBezTo>
                <a:cubicBezTo>
                  <a:pt x="219" y="408"/>
                  <a:pt x="241" y="400"/>
                  <a:pt x="268" y="383"/>
                </a:cubicBezTo>
                <a:cubicBezTo>
                  <a:pt x="383" y="383"/>
                  <a:pt x="421" y="268"/>
                  <a:pt x="383" y="153"/>
                </a:cubicBezTo>
                <a:cubicBezTo>
                  <a:pt x="345" y="77"/>
                  <a:pt x="306" y="38"/>
                  <a:pt x="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2"/>
          <p:cNvSpPr txBox="1">
            <a:spLocks noGrp="1"/>
          </p:cNvSpPr>
          <p:nvPr>
            <p:ph type="subTitle" idx="2"/>
          </p:nvPr>
        </p:nvSpPr>
        <p:spPr>
          <a:xfrm>
            <a:off x="919925" y="2803050"/>
            <a:ext cx="72912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To sellers</a:t>
            </a:r>
          </a:p>
          <a:p>
            <a:pPr marL="0" lvl="0" indent="0" algn="ctr" rtl="0">
              <a:spcBef>
                <a:spcPts val="0"/>
              </a:spcBef>
              <a:spcAft>
                <a:spcPts val="0"/>
              </a:spcAft>
              <a:buNone/>
            </a:pPr>
            <a:r>
              <a:rPr lang="en" sz="2800" dirty="0" smtClean="0"/>
              <a:t>(and buyers)</a:t>
            </a:r>
            <a:endParaRPr sz="2800" dirty="0"/>
          </a:p>
        </p:txBody>
      </p:sp>
      <p:sp>
        <p:nvSpPr>
          <p:cNvPr id="5857" name="Google Shape;5857;p62"/>
          <p:cNvSpPr/>
          <p:nvPr/>
        </p:nvSpPr>
        <p:spPr>
          <a:xfrm rot="10800000">
            <a:off x="3004727" y="562860"/>
            <a:ext cx="11348" cy="10743"/>
          </a:xfrm>
          <a:custGeom>
            <a:avLst/>
            <a:gdLst/>
            <a:ahLst/>
            <a:cxnLst/>
            <a:rect l="l" t="t" r="r" b="b"/>
            <a:pathLst>
              <a:path w="75" h="71" extrusionOk="0">
                <a:moveTo>
                  <a:pt x="36" y="1"/>
                </a:moveTo>
                <a:cubicBezTo>
                  <a:pt x="23" y="1"/>
                  <a:pt x="10" y="13"/>
                  <a:pt x="10" y="39"/>
                </a:cubicBezTo>
                <a:cubicBezTo>
                  <a:pt x="1" y="58"/>
                  <a:pt x="12" y="70"/>
                  <a:pt x="29" y="70"/>
                </a:cubicBezTo>
                <a:cubicBezTo>
                  <a:pt x="35" y="70"/>
                  <a:pt x="42" y="68"/>
                  <a:pt x="49" y="65"/>
                </a:cubicBezTo>
                <a:cubicBezTo>
                  <a:pt x="62" y="65"/>
                  <a:pt x="74" y="52"/>
                  <a:pt x="74" y="39"/>
                </a:cubicBezTo>
                <a:cubicBezTo>
                  <a:pt x="74" y="13"/>
                  <a:pt x="62" y="1"/>
                  <a:pt x="36" y="1"/>
                </a:cubicBezTo>
                <a:close/>
              </a:path>
            </a:pathLst>
          </a:custGeom>
          <a:solidFill>
            <a:schemeClr val="dk2">
              <a:alpha val="23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2"/>
          <p:cNvSpPr txBox="1">
            <a:spLocks noGrp="1"/>
          </p:cNvSpPr>
          <p:nvPr>
            <p:ph type="subTitle" idx="3"/>
          </p:nvPr>
        </p:nvSpPr>
        <p:spPr>
          <a:xfrm>
            <a:off x="7688125" y="408875"/>
            <a:ext cx="8568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i="1" dirty="0" smtClean="0"/>
              <a:t>DS</a:t>
            </a:r>
          </a:p>
          <a:p>
            <a:pPr marL="0" lvl="0" indent="0" algn="ctr" rtl="0">
              <a:spcBef>
                <a:spcPts val="0"/>
              </a:spcBef>
              <a:spcAft>
                <a:spcPts val="0"/>
              </a:spcAft>
              <a:buNone/>
            </a:pPr>
            <a:r>
              <a:rPr lang="en" dirty="0" smtClean="0"/>
              <a:t>Inc.</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858"/>
                                        </p:tgtEl>
                                        <p:attrNameLst>
                                          <p:attrName>style.visibility</p:attrName>
                                        </p:attrNameLst>
                                      </p:cBhvr>
                                      <p:to>
                                        <p:strVal val="visible"/>
                                      </p:to>
                                    </p:set>
                                    <p:animEffect transition="in" filter="fade">
                                      <p:cBhvr>
                                        <p:cTn id="7" dur="500"/>
                                        <p:tgtEl>
                                          <p:spTgt spid="58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717"/>
        <p:cNvGrpSpPr/>
        <p:nvPr/>
      </p:nvGrpSpPr>
      <p:grpSpPr>
        <a:xfrm>
          <a:off x="0" y="0"/>
          <a:ext cx="0" cy="0"/>
          <a:chOff x="0" y="0"/>
          <a:chExt cx="0" cy="0"/>
        </a:xfrm>
      </p:grpSpPr>
      <p:sp>
        <p:nvSpPr>
          <p:cNvPr id="6718" name="Google Shape;6718;p78"/>
          <p:cNvSpPr/>
          <p:nvPr/>
        </p:nvSpPr>
        <p:spPr>
          <a:xfrm>
            <a:off x="6639339" y="800858"/>
            <a:ext cx="3587" cy="1153"/>
          </a:xfrm>
          <a:custGeom>
            <a:avLst/>
            <a:gdLst/>
            <a:ahLst/>
            <a:cxnLst/>
            <a:rect l="l" t="t" r="r" b="b"/>
            <a:pathLst>
              <a:path w="46" h="23" extrusionOk="0">
                <a:moveTo>
                  <a:pt x="23" y="0"/>
                </a:moveTo>
                <a:cubicBezTo>
                  <a:pt x="0" y="0"/>
                  <a:pt x="0" y="23"/>
                  <a:pt x="23" y="23"/>
                </a:cubicBezTo>
                <a:lnTo>
                  <a:pt x="45" y="23"/>
                </a:lnTo>
                <a:lnTo>
                  <a:pt x="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8"/>
          <p:cNvSpPr txBox="1">
            <a:spLocks noGrp="1"/>
          </p:cNvSpPr>
          <p:nvPr>
            <p:ph type="body" idx="1"/>
          </p:nvPr>
        </p:nvSpPr>
        <p:spPr>
          <a:xfrm>
            <a:off x="4572000" y="1628300"/>
            <a:ext cx="3591300" cy="2972700"/>
          </a:xfrm>
          <a:prstGeom prst="rect">
            <a:avLst/>
          </a:prstGeom>
        </p:spPr>
        <p:txBody>
          <a:bodyPr spcFirstLastPara="1" wrap="square" lIns="91425" tIns="91425" rIns="91425" bIns="91425" anchor="ctr" anchorCtr="0">
            <a:noAutofit/>
          </a:bodyPr>
          <a:lstStyle/>
          <a:p>
            <a:pPr marL="241300" lvl="0" indent="-228600" algn="l" rtl="0">
              <a:spcBef>
                <a:spcPts val="0"/>
              </a:spcBef>
              <a:spcAft>
                <a:spcPts val="0"/>
              </a:spcAft>
              <a:buSzPts val="1600"/>
              <a:buChar char="●"/>
            </a:pPr>
            <a:r>
              <a:rPr lang="en" sz="1800" dirty="0" smtClean="0"/>
              <a:t>8 historic hauses </a:t>
            </a:r>
            <a:endParaRPr sz="1800" dirty="0"/>
          </a:p>
          <a:p>
            <a:pPr marL="241300" lvl="0" indent="-228600">
              <a:buSzPts val="1600"/>
            </a:pPr>
            <a:r>
              <a:rPr lang="en" sz="1800" dirty="0" smtClean="0"/>
              <a:t>5 with l</a:t>
            </a:r>
            <a:r>
              <a:rPr lang="pt-BR" sz="1800" dirty="0" err="1" smtClean="0"/>
              <a:t>ow</a:t>
            </a:r>
            <a:r>
              <a:rPr lang="pt-BR" sz="1800" dirty="0" smtClean="0"/>
              <a:t> </a:t>
            </a:r>
            <a:r>
              <a:rPr lang="pt-BR" sz="1800" dirty="0" err="1"/>
              <a:t>cost</a:t>
            </a:r>
            <a:r>
              <a:rPr lang="pt-BR" sz="1800" dirty="0"/>
              <a:t> </a:t>
            </a:r>
            <a:r>
              <a:rPr lang="pt-BR" sz="1800" dirty="0" err="1" smtClean="0"/>
              <a:t>reformations</a:t>
            </a:r>
            <a:endParaRPr sz="1800" dirty="0"/>
          </a:p>
          <a:p>
            <a:pPr marL="241300" lvl="0" indent="-228600">
              <a:buSzPts val="1600"/>
            </a:pPr>
            <a:r>
              <a:rPr lang="en" sz="1800" dirty="0" smtClean="0"/>
              <a:t>3 </a:t>
            </a:r>
            <a:r>
              <a:rPr lang="pt-BR" sz="1800" dirty="0" err="1"/>
              <a:t>Without</a:t>
            </a:r>
            <a:r>
              <a:rPr lang="pt-BR" sz="1800" dirty="0"/>
              <a:t> </a:t>
            </a:r>
            <a:r>
              <a:rPr lang="pt-BR" sz="1800" dirty="0" err="1"/>
              <a:t>need</a:t>
            </a:r>
            <a:r>
              <a:rPr lang="pt-BR" sz="1800" dirty="0"/>
              <a:t> for </a:t>
            </a:r>
            <a:r>
              <a:rPr lang="pt-BR" sz="1800" dirty="0" err="1" smtClean="0"/>
              <a:t>reformation</a:t>
            </a:r>
            <a:r>
              <a:rPr lang="pt-BR" sz="1800" dirty="0" smtClean="0"/>
              <a:t>!</a:t>
            </a:r>
          </a:p>
        </p:txBody>
      </p:sp>
      <p:sp>
        <p:nvSpPr>
          <p:cNvPr id="6720" name="Google Shape;6720;p78"/>
          <p:cNvSpPr txBox="1">
            <a:spLocks noGrp="1"/>
          </p:cNvSpPr>
          <p:nvPr>
            <p:ph type="title"/>
          </p:nvPr>
        </p:nvSpPr>
        <p:spPr>
          <a:xfrm>
            <a:off x="1000125" y="466300"/>
            <a:ext cx="7038975" cy="572700"/>
          </a:xfrm>
          <a:prstGeom prst="rect">
            <a:avLst/>
          </a:prstGeom>
        </p:spPr>
        <p:txBody>
          <a:bodyPr spcFirstLastPara="1" wrap="square" lIns="91425" tIns="91425" rIns="91425" bIns="91425" anchor="ctr" anchorCtr="0">
            <a:noAutofit/>
          </a:bodyPr>
          <a:lstStyle/>
          <a:p>
            <a:pPr lvl="0"/>
            <a:r>
              <a:rPr lang="pt-BR" dirty="0"/>
              <a:t>Insights </a:t>
            </a:r>
            <a:r>
              <a:rPr lang="pt-BR" dirty="0" err="1"/>
              <a:t>and</a:t>
            </a:r>
            <a:r>
              <a:rPr lang="pt-BR" dirty="0"/>
              <a:t> </a:t>
            </a:r>
            <a:r>
              <a:rPr lang="pt-BR" dirty="0" err="1"/>
              <a:t>recommendations</a:t>
            </a:r>
            <a:endParaRPr dirty="0"/>
          </a:p>
        </p:txBody>
      </p:sp>
      <p:pic>
        <p:nvPicPr>
          <p:cNvPr id="6721" name="Google Shape;6721;p78"/>
          <p:cNvPicPr preferRelativeResize="0"/>
          <p:nvPr/>
        </p:nvPicPr>
        <p:blipFill rotWithShape="1">
          <a:blip r:embed="rId3">
            <a:alphaModFix/>
          </a:blip>
          <a:srcRect l="21727" r="11623"/>
          <a:stretch/>
        </p:blipFill>
        <p:spPr>
          <a:xfrm>
            <a:off x="980776" y="1628300"/>
            <a:ext cx="2971800" cy="2972700"/>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51"/>
        <p:cNvGrpSpPr/>
        <p:nvPr/>
      </p:nvGrpSpPr>
      <p:grpSpPr>
        <a:xfrm>
          <a:off x="0" y="0"/>
          <a:ext cx="0" cy="0"/>
          <a:chOff x="0" y="0"/>
          <a:chExt cx="0" cy="0"/>
        </a:xfrm>
      </p:grpSpPr>
      <p:sp>
        <p:nvSpPr>
          <p:cNvPr id="6552" name="Google Shape;6552;p72"/>
          <p:cNvSpPr/>
          <p:nvPr/>
        </p:nvSpPr>
        <p:spPr>
          <a:xfrm>
            <a:off x="5311267" y="2990462"/>
            <a:ext cx="31280" cy="35865"/>
          </a:xfrm>
          <a:custGeom>
            <a:avLst/>
            <a:gdLst/>
            <a:ahLst/>
            <a:cxnLst/>
            <a:rect l="l" t="t" r="r" b="b"/>
            <a:pathLst>
              <a:path w="498" h="571" extrusionOk="0">
                <a:moveTo>
                  <a:pt x="230" y="0"/>
                </a:moveTo>
                <a:cubicBezTo>
                  <a:pt x="202" y="0"/>
                  <a:pt x="173" y="10"/>
                  <a:pt x="154" y="29"/>
                </a:cubicBezTo>
                <a:cubicBezTo>
                  <a:pt x="1" y="144"/>
                  <a:pt x="1" y="373"/>
                  <a:pt x="154" y="526"/>
                </a:cubicBezTo>
                <a:cubicBezTo>
                  <a:pt x="176" y="548"/>
                  <a:pt x="211" y="570"/>
                  <a:pt x="251" y="570"/>
                </a:cubicBezTo>
                <a:cubicBezTo>
                  <a:pt x="280" y="570"/>
                  <a:pt x="313" y="559"/>
                  <a:pt x="345" y="526"/>
                </a:cubicBezTo>
                <a:cubicBezTo>
                  <a:pt x="498" y="373"/>
                  <a:pt x="498" y="144"/>
                  <a:pt x="307" y="29"/>
                </a:cubicBezTo>
                <a:cubicBezTo>
                  <a:pt x="288" y="10"/>
                  <a:pt x="259" y="0"/>
                  <a:pt x="230" y="0"/>
                </a:cubicBezTo>
                <a:close/>
              </a:path>
            </a:pathLst>
          </a:custGeom>
          <a:solidFill>
            <a:srgbClr val="F0E2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txBox="1">
            <a:spLocks noGrp="1"/>
          </p:cNvSpPr>
          <p:nvPr>
            <p:ph type="title"/>
          </p:nvPr>
        </p:nvSpPr>
        <p:spPr>
          <a:xfrm>
            <a:off x="6115050" y="1343573"/>
            <a:ext cx="2847237" cy="2390225"/>
          </a:xfrm>
          <a:prstGeom prst="rect">
            <a:avLst/>
          </a:prstGeom>
        </p:spPr>
        <p:txBody>
          <a:bodyPr spcFirstLastPara="1" wrap="square" lIns="91425" tIns="91425" rIns="91425" bIns="91425" anchor="ctr" anchorCtr="0">
            <a:noAutofit/>
          </a:bodyPr>
          <a:lstStyle/>
          <a:p>
            <a:pPr lvl="0"/>
            <a:r>
              <a:rPr lang="pt-BR" sz="2400" dirty="0"/>
              <a:t>Insights </a:t>
            </a:r>
            <a:r>
              <a:rPr lang="pt-BR" sz="2400" dirty="0" err="1"/>
              <a:t>and</a:t>
            </a:r>
            <a:r>
              <a:rPr lang="pt-BR" sz="2400" dirty="0"/>
              <a:t> </a:t>
            </a:r>
            <a:r>
              <a:rPr lang="pt-BR" sz="2400" dirty="0" err="1"/>
              <a:t>recommendations</a:t>
            </a:r>
            <a:endParaRPr sz="2400" dirty="0"/>
          </a:p>
        </p:txBody>
      </p:sp>
      <p:pic>
        <p:nvPicPr>
          <p:cNvPr id="2" name="Imagem 1"/>
          <p:cNvPicPr>
            <a:picLocks noChangeAspect="1"/>
          </p:cNvPicPr>
          <p:nvPr/>
        </p:nvPicPr>
        <p:blipFill>
          <a:blip r:embed="rId3"/>
          <a:stretch>
            <a:fillRect/>
          </a:stretch>
        </p:blipFill>
        <p:spPr>
          <a:xfrm>
            <a:off x="-708" y="0"/>
            <a:ext cx="5725154" cy="5143499"/>
          </a:xfrm>
          <a:prstGeom prst="rect">
            <a:avLst/>
          </a:prstGeom>
        </p:spPr>
      </p:pic>
    </p:spTree>
    <p:extLst>
      <p:ext uri="{BB962C8B-B14F-4D97-AF65-F5344CB8AC3E}">
        <p14:creationId xmlns:p14="http://schemas.microsoft.com/office/powerpoint/2010/main" val="40499533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717"/>
        <p:cNvGrpSpPr/>
        <p:nvPr/>
      </p:nvGrpSpPr>
      <p:grpSpPr>
        <a:xfrm>
          <a:off x="0" y="0"/>
          <a:ext cx="0" cy="0"/>
          <a:chOff x="0" y="0"/>
          <a:chExt cx="0" cy="0"/>
        </a:xfrm>
      </p:grpSpPr>
      <p:sp>
        <p:nvSpPr>
          <p:cNvPr id="6718" name="Google Shape;6718;p78"/>
          <p:cNvSpPr/>
          <p:nvPr/>
        </p:nvSpPr>
        <p:spPr>
          <a:xfrm>
            <a:off x="6639339" y="800858"/>
            <a:ext cx="3587" cy="1153"/>
          </a:xfrm>
          <a:custGeom>
            <a:avLst/>
            <a:gdLst/>
            <a:ahLst/>
            <a:cxnLst/>
            <a:rect l="l" t="t" r="r" b="b"/>
            <a:pathLst>
              <a:path w="46" h="23" extrusionOk="0">
                <a:moveTo>
                  <a:pt x="23" y="0"/>
                </a:moveTo>
                <a:cubicBezTo>
                  <a:pt x="0" y="0"/>
                  <a:pt x="0" y="23"/>
                  <a:pt x="23" y="23"/>
                </a:cubicBezTo>
                <a:lnTo>
                  <a:pt x="45" y="23"/>
                </a:lnTo>
                <a:lnTo>
                  <a:pt x="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8"/>
          <p:cNvSpPr txBox="1">
            <a:spLocks noGrp="1"/>
          </p:cNvSpPr>
          <p:nvPr>
            <p:ph type="title"/>
          </p:nvPr>
        </p:nvSpPr>
        <p:spPr>
          <a:xfrm>
            <a:off x="1000125" y="466300"/>
            <a:ext cx="7038975" cy="572700"/>
          </a:xfrm>
          <a:prstGeom prst="rect">
            <a:avLst/>
          </a:prstGeom>
        </p:spPr>
        <p:txBody>
          <a:bodyPr spcFirstLastPara="1" wrap="square" lIns="91425" tIns="91425" rIns="91425" bIns="91425" anchor="ctr" anchorCtr="0">
            <a:noAutofit/>
          </a:bodyPr>
          <a:lstStyle/>
          <a:p>
            <a:pPr lvl="0"/>
            <a:r>
              <a:rPr lang="pt-BR" dirty="0"/>
              <a:t>Insights </a:t>
            </a:r>
            <a:r>
              <a:rPr lang="pt-BR" dirty="0" err="1"/>
              <a:t>and</a:t>
            </a:r>
            <a:r>
              <a:rPr lang="pt-BR" dirty="0"/>
              <a:t> </a:t>
            </a:r>
            <a:r>
              <a:rPr lang="pt-BR" dirty="0" err="1"/>
              <a:t>recommendations</a:t>
            </a:r>
            <a:endParaRPr dirty="0"/>
          </a:p>
        </p:txBody>
      </p:sp>
      <p:graphicFrame>
        <p:nvGraphicFramePr>
          <p:cNvPr id="4" name="Tabela 3"/>
          <p:cNvGraphicFramePr>
            <a:graphicFrameLocks noGrp="1"/>
          </p:cNvGraphicFramePr>
          <p:nvPr>
            <p:extLst>
              <p:ext uri="{D42A27DB-BD31-4B8C-83A1-F6EECF244321}">
                <p14:modId xmlns:p14="http://schemas.microsoft.com/office/powerpoint/2010/main" val="2776119957"/>
              </p:ext>
            </p:extLst>
          </p:nvPr>
        </p:nvGraphicFramePr>
        <p:xfrm>
          <a:off x="0" y="1475130"/>
          <a:ext cx="9077324" cy="2572992"/>
        </p:xfrm>
        <a:graphic>
          <a:graphicData uri="http://schemas.openxmlformats.org/drawingml/2006/table">
            <a:tbl>
              <a:tblPr/>
              <a:tblGrid>
                <a:gridCol w="2658316"/>
                <a:gridCol w="732914"/>
                <a:gridCol w="636795"/>
                <a:gridCol w="672839"/>
                <a:gridCol w="660824"/>
                <a:gridCol w="504630"/>
                <a:gridCol w="408509"/>
                <a:gridCol w="600750"/>
                <a:gridCol w="495618"/>
                <a:gridCol w="480600"/>
                <a:gridCol w="528659"/>
                <a:gridCol w="696870"/>
              </a:tblGrid>
              <a:tr h="285888">
                <a:tc>
                  <a:txBody>
                    <a:bodyPr/>
                    <a:lstStyle/>
                    <a:p>
                      <a:pPr algn="ctr" fontAlgn="b"/>
                      <a:r>
                        <a:rPr lang="en-US" sz="1000" b="1" i="0" u="none" strike="noStrike">
                          <a:solidFill>
                            <a:srgbClr val="000000"/>
                          </a:solidFill>
                          <a:effectLst/>
                          <a:latin typeface="Calibri" panose="020F0502020204030204" pitchFamily="34" charset="0"/>
                        </a:rPr>
                        <a:t>Type of the historic hauses</a:t>
                      </a:r>
                    </a:p>
                  </a:txBody>
                  <a:tcPr marL="8465" marR="8465" marT="846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Price</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Bedrooms</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Bathrooms</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Sqft_living</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Sqft_lot</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Floors</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Built year</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zipcode</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lat</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long</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id</a:t>
                      </a:r>
                    </a:p>
                  </a:txBody>
                  <a:tcPr marL="8465" marR="8465" marT="846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r>
              <a:tr h="285888">
                <a:tc>
                  <a:txBody>
                    <a:bodyPr/>
                    <a:lstStyle/>
                    <a:p>
                      <a:pPr algn="l" fontAlgn="b"/>
                      <a:r>
                        <a:rPr lang="en-US" sz="1000" b="0" i="0" u="none" strike="noStrike">
                          <a:solidFill>
                            <a:srgbClr val="000000"/>
                          </a:solidFill>
                          <a:effectLst/>
                          <a:latin typeface="Calibri" panose="020F0502020204030204" pitchFamily="34" charset="0"/>
                        </a:rPr>
                        <a:t>Not Reformed: Low cost reformations</a:t>
                      </a:r>
                    </a:p>
                  </a:txBody>
                  <a:tcPr marL="8465" marR="8465" marT="8465"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pt-BR" sz="1000" b="0" i="0" u="none" strike="noStrike">
                          <a:solidFill>
                            <a:srgbClr val="000000"/>
                          </a:solidFill>
                          <a:effectLst/>
                          <a:latin typeface="Calibri" panose="020F0502020204030204" pitchFamily="34" charset="0"/>
                        </a:rPr>
                        <a:t>USD 575.000</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3</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2168</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4000</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1.5</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1907</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98105</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pt-BR" sz="1000" b="0" i="0" u="none" strike="noStrike">
                          <a:solidFill>
                            <a:srgbClr val="000000"/>
                          </a:solidFill>
                          <a:effectLst/>
                          <a:latin typeface="Calibri" panose="020F0502020204030204" pitchFamily="34" charset="0"/>
                        </a:rPr>
                        <a:t>476.561</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pt-BR" sz="1000" b="0" i="0" u="none" strike="noStrike">
                          <a:solidFill>
                            <a:srgbClr val="000000"/>
                          </a:solidFill>
                          <a:effectLst/>
                          <a:latin typeface="Calibri" panose="020F0502020204030204" pitchFamily="34" charset="0"/>
                        </a:rPr>
                        <a:t>-122.325</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pt-BR" sz="1000" b="0" i="0" u="none" strike="noStrike">
                          <a:solidFill>
                            <a:srgbClr val="000000"/>
                          </a:solidFill>
                          <a:effectLst/>
                          <a:latin typeface="Calibri" panose="020F0502020204030204" pitchFamily="34" charset="0"/>
                        </a:rPr>
                        <a:t>4206901155</a:t>
                      </a:r>
                    </a:p>
                  </a:txBody>
                  <a:tcPr marL="8465" marR="8465" marT="8465"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r>
              <a:tr h="285888">
                <a:tc>
                  <a:txBody>
                    <a:bodyPr/>
                    <a:lstStyle/>
                    <a:p>
                      <a:pPr algn="l" fontAlgn="b"/>
                      <a:r>
                        <a:rPr lang="en-US" sz="1000" b="0" i="0" u="none" strike="noStrike">
                          <a:solidFill>
                            <a:srgbClr val="000000"/>
                          </a:solidFill>
                          <a:effectLst/>
                          <a:latin typeface="Calibri" panose="020F0502020204030204" pitchFamily="34" charset="0"/>
                        </a:rPr>
                        <a:t>Not Reformed: Low cost reformations</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USD 585.000</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5</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3</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2350</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4178</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1.5</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1922</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98112</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476.388</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-122.3</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8712100320</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solidFill>
                      <a:srgbClr val="F8CBAD"/>
                    </a:solidFill>
                  </a:tcPr>
                </a:tc>
              </a:tr>
              <a:tr h="285888">
                <a:tc>
                  <a:txBody>
                    <a:bodyPr/>
                    <a:lstStyle/>
                    <a:p>
                      <a:pPr algn="l" fontAlgn="b"/>
                      <a:r>
                        <a:rPr lang="en-US" sz="1000" b="0" i="0" u="none" strike="noStrike">
                          <a:solidFill>
                            <a:srgbClr val="000000"/>
                          </a:solidFill>
                          <a:effectLst/>
                          <a:latin typeface="Calibri" panose="020F0502020204030204" pitchFamily="34" charset="0"/>
                        </a:rPr>
                        <a:t>Not Reformed: Low cost reformations</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USD 625.000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4</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2180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4431</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1.5</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1912</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98112</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47.636</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-122.302</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8722101370</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tcPr>
                </a:tc>
              </a:tr>
              <a:tr h="285888">
                <a:tc>
                  <a:txBody>
                    <a:bodyPr/>
                    <a:lstStyle/>
                    <a:p>
                      <a:pPr algn="l" fontAlgn="b"/>
                      <a:r>
                        <a:rPr lang="en-US" sz="1000" b="0" i="0" u="none" strike="noStrike">
                          <a:solidFill>
                            <a:srgbClr val="000000"/>
                          </a:solidFill>
                          <a:effectLst/>
                          <a:latin typeface="Calibri" panose="020F0502020204030204" pitchFamily="34" charset="0"/>
                        </a:rPr>
                        <a:t>Not Reformed: Low cost reformations</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USD 685.000</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6</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2770</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5854</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1.5</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1921</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98112</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476.466</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-122.304</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5605000595</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solidFill>
                      <a:srgbClr val="F8CBAD"/>
                    </a:solidFill>
                  </a:tcPr>
                </a:tc>
              </a:tr>
              <a:tr h="285888">
                <a:tc>
                  <a:txBody>
                    <a:bodyPr/>
                    <a:lstStyle/>
                    <a:p>
                      <a:pPr algn="l" fontAlgn="b"/>
                      <a:r>
                        <a:rPr lang="en-US" sz="1000" b="0" i="0" u="none" strike="noStrike">
                          <a:solidFill>
                            <a:srgbClr val="000000"/>
                          </a:solidFill>
                          <a:effectLst/>
                          <a:latin typeface="Calibri" panose="020F0502020204030204" pitchFamily="34" charset="0"/>
                        </a:rPr>
                        <a:t>Not Reformed: Low cost reformations</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USD 725.000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6</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2380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4080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1917</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98105</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476.629</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-122.325</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1890000225</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tcPr>
                </a:tc>
              </a:tr>
              <a:tr h="285888">
                <a:tc>
                  <a:txBody>
                    <a:bodyPr/>
                    <a:lstStyle/>
                    <a:p>
                      <a:pPr algn="l" fontAlgn="b"/>
                      <a:r>
                        <a:rPr lang="en-US" sz="1000" b="0" i="0" u="none" strike="noStrike">
                          <a:solidFill>
                            <a:srgbClr val="000000"/>
                          </a:solidFill>
                          <a:effectLst/>
                          <a:latin typeface="Calibri" panose="020F0502020204030204" pitchFamily="34" charset="0"/>
                        </a:rPr>
                        <a:t>Not Reformed: Without need for reformation</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USD 675.000</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3</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2510</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3600</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2.5</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1907</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98112</a:t>
                      </a:r>
                    </a:p>
                  </a:txBody>
                  <a:tcPr marL="8465" marR="8465" marT="8465" marB="0" anchor="b">
                    <a:lnL>
                      <a:noFill/>
                    </a:lnL>
                    <a:lnR>
                      <a:noFill/>
                    </a:lnR>
                    <a:lnT>
                      <a:noFill/>
                    </a:lnT>
                    <a:lnB>
                      <a:noFill/>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476.195</a:t>
                      </a:r>
                    </a:p>
                  </a:txBody>
                  <a:tcPr marL="8465" marR="8465" marT="8465" marB="0" anchor="b">
                    <a:lnL>
                      <a:noFill/>
                    </a:lnL>
                    <a:lnR>
                      <a:noFill/>
                    </a:lnR>
                    <a:lnT>
                      <a:noFill/>
                    </a:lnT>
                    <a:lnB>
                      <a:noFill/>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-122.313</a:t>
                      </a:r>
                    </a:p>
                  </a:txBody>
                  <a:tcPr marL="8465" marR="8465" marT="8465" marB="0" anchor="b">
                    <a:lnL>
                      <a:noFill/>
                    </a:lnL>
                    <a:lnR>
                      <a:noFill/>
                    </a:lnR>
                    <a:lnT>
                      <a:noFill/>
                    </a:lnT>
                    <a:lnB>
                      <a:noFill/>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6003001760</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solidFill>
                      <a:srgbClr val="C6E0B4"/>
                    </a:solidFill>
                  </a:tcPr>
                </a:tc>
              </a:tr>
              <a:tr h="285888">
                <a:tc>
                  <a:txBody>
                    <a:bodyPr/>
                    <a:lstStyle/>
                    <a:p>
                      <a:pPr algn="l" fontAlgn="b"/>
                      <a:r>
                        <a:rPr lang="en-US" sz="1000" b="0" i="0" u="none" strike="noStrike">
                          <a:solidFill>
                            <a:srgbClr val="000000"/>
                          </a:solidFill>
                          <a:effectLst/>
                          <a:latin typeface="Calibri" panose="020F0502020204030204" pitchFamily="34" charset="0"/>
                        </a:rPr>
                        <a:t>Not Reformed: Without need for reformation</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USD 700.000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6</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3</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2790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4550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2.5</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1907</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98119</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47.627</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-122.361</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3880900245</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tcPr>
                </a:tc>
              </a:tr>
              <a:tr h="285888">
                <a:tc>
                  <a:txBody>
                    <a:bodyPr/>
                    <a:lstStyle/>
                    <a:p>
                      <a:pPr algn="l" fontAlgn="b"/>
                      <a:r>
                        <a:rPr lang="en-US" sz="1000" b="0" i="0" u="none" strike="noStrike">
                          <a:solidFill>
                            <a:srgbClr val="000000"/>
                          </a:solidFill>
                          <a:effectLst/>
                          <a:latin typeface="Calibri" panose="020F0502020204030204" pitchFamily="34" charset="0"/>
                        </a:rPr>
                        <a:t>Not Reformed: Without need for reformation</a:t>
                      </a:r>
                    </a:p>
                  </a:txBody>
                  <a:tcPr marL="8465" marR="8465" marT="8465"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USD 740.000</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4</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2050</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4400</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1.5</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1922</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98102</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47.644</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-122.319</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r" fontAlgn="b"/>
                      <a:r>
                        <a:rPr lang="pt-BR" sz="1000" b="0" i="0" u="none" strike="noStrike" dirty="0">
                          <a:solidFill>
                            <a:srgbClr val="000000"/>
                          </a:solidFill>
                          <a:effectLst/>
                          <a:latin typeface="Calibri" panose="020F0502020204030204" pitchFamily="34" charset="0"/>
                        </a:rPr>
                        <a:t>1959700550</a:t>
                      </a:r>
                    </a:p>
                  </a:txBody>
                  <a:tcPr marL="8465" marR="8465" marT="8465"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C6E0B4"/>
                    </a:solidFill>
                  </a:tcPr>
                </a:tc>
              </a:tr>
            </a:tbl>
          </a:graphicData>
        </a:graphic>
      </p:graphicFrame>
    </p:spTree>
    <p:extLst>
      <p:ext uri="{BB962C8B-B14F-4D97-AF65-F5344CB8AC3E}">
        <p14:creationId xmlns:p14="http://schemas.microsoft.com/office/powerpoint/2010/main" val="2075160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51"/>
        <p:cNvGrpSpPr/>
        <p:nvPr/>
      </p:nvGrpSpPr>
      <p:grpSpPr>
        <a:xfrm>
          <a:off x="0" y="0"/>
          <a:ext cx="0" cy="0"/>
          <a:chOff x="0" y="0"/>
          <a:chExt cx="0" cy="0"/>
        </a:xfrm>
      </p:grpSpPr>
      <p:sp>
        <p:nvSpPr>
          <p:cNvPr id="6552" name="Google Shape;6552;p72"/>
          <p:cNvSpPr/>
          <p:nvPr/>
        </p:nvSpPr>
        <p:spPr>
          <a:xfrm>
            <a:off x="5311267" y="2990462"/>
            <a:ext cx="31280" cy="35865"/>
          </a:xfrm>
          <a:custGeom>
            <a:avLst/>
            <a:gdLst/>
            <a:ahLst/>
            <a:cxnLst/>
            <a:rect l="l" t="t" r="r" b="b"/>
            <a:pathLst>
              <a:path w="498" h="571" extrusionOk="0">
                <a:moveTo>
                  <a:pt x="230" y="0"/>
                </a:moveTo>
                <a:cubicBezTo>
                  <a:pt x="202" y="0"/>
                  <a:pt x="173" y="10"/>
                  <a:pt x="154" y="29"/>
                </a:cubicBezTo>
                <a:cubicBezTo>
                  <a:pt x="1" y="144"/>
                  <a:pt x="1" y="373"/>
                  <a:pt x="154" y="526"/>
                </a:cubicBezTo>
                <a:cubicBezTo>
                  <a:pt x="176" y="548"/>
                  <a:pt x="211" y="570"/>
                  <a:pt x="251" y="570"/>
                </a:cubicBezTo>
                <a:cubicBezTo>
                  <a:pt x="280" y="570"/>
                  <a:pt x="313" y="559"/>
                  <a:pt x="345" y="526"/>
                </a:cubicBezTo>
                <a:cubicBezTo>
                  <a:pt x="498" y="373"/>
                  <a:pt x="498" y="144"/>
                  <a:pt x="307" y="29"/>
                </a:cubicBezTo>
                <a:cubicBezTo>
                  <a:pt x="288" y="10"/>
                  <a:pt x="259" y="0"/>
                  <a:pt x="230" y="0"/>
                </a:cubicBezTo>
                <a:close/>
              </a:path>
            </a:pathLst>
          </a:custGeom>
          <a:solidFill>
            <a:srgbClr val="F0E2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txBox="1">
            <a:spLocks noGrp="1"/>
          </p:cNvSpPr>
          <p:nvPr>
            <p:ph type="title"/>
          </p:nvPr>
        </p:nvSpPr>
        <p:spPr>
          <a:xfrm>
            <a:off x="5800726" y="1343573"/>
            <a:ext cx="3161562" cy="2390225"/>
          </a:xfrm>
          <a:prstGeom prst="rect">
            <a:avLst/>
          </a:prstGeom>
        </p:spPr>
        <p:txBody>
          <a:bodyPr spcFirstLastPara="1" wrap="square" lIns="91425" tIns="91425" rIns="91425" bIns="91425" anchor="ctr" anchorCtr="0">
            <a:noAutofit/>
          </a:bodyPr>
          <a:lstStyle/>
          <a:p>
            <a:pPr lvl="0"/>
            <a:r>
              <a:rPr lang="en-US" sz="2400" dirty="0" smtClean="0"/>
              <a:t>Average cost </a:t>
            </a:r>
            <a:r>
              <a:rPr lang="en-US" sz="2400" dirty="0"/>
              <a:t>to remodel a </a:t>
            </a:r>
            <a:r>
              <a:rPr lang="en-US" sz="2400" dirty="0" smtClean="0"/>
              <a:t>2500sqft house in </a:t>
            </a:r>
            <a:r>
              <a:rPr lang="en-US" sz="2400" dirty="0"/>
              <a:t>Seattle</a:t>
            </a:r>
            <a:endParaRPr sz="2400" dirty="0"/>
          </a:p>
        </p:txBody>
      </p:sp>
      <p:sp>
        <p:nvSpPr>
          <p:cNvPr id="5" name="Google Shape;5863;p63"/>
          <p:cNvSpPr txBox="1">
            <a:spLocks/>
          </p:cNvSpPr>
          <p:nvPr/>
        </p:nvSpPr>
        <p:spPr>
          <a:xfrm>
            <a:off x="599874" y="1257800"/>
            <a:ext cx="5515175" cy="32951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Commissioner"/>
              <a:buNone/>
              <a:defRPr sz="1600" b="0" i="0" u="none" strike="noStrike" cap="none">
                <a:solidFill>
                  <a:schemeClr val="dk2"/>
                </a:solidFill>
                <a:latin typeface="Commissioner"/>
                <a:ea typeface="Commissioner"/>
                <a:cs typeface="Commissioner"/>
                <a:sym typeface="Commissioner"/>
              </a:defRPr>
            </a:lvl1pPr>
            <a:lvl2pPr marL="914400" marR="0" lvl="1"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2pPr>
            <a:lvl3pPr marL="1371600" marR="0" lvl="2"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3pPr>
            <a:lvl4pPr marL="1828800" marR="0" lvl="3"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4pPr>
            <a:lvl5pPr marL="2286000" marR="0" lvl="4"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5pPr>
            <a:lvl6pPr marL="2743200" marR="0" lvl="5"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6pPr>
            <a:lvl7pPr marL="3200400" marR="0" lvl="6"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7pPr>
            <a:lvl8pPr marL="3657600" marR="0" lvl="7"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8pPr>
            <a:lvl9pPr marL="4114800" marR="0" lvl="8"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9pPr>
          </a:lstStyle>
          <a:p>
            <a:pPr marL="152400" indent="0" algn="l">
              <a:spcBef>
                <a:spcPts val="1000"/>
              </a:spcBef>
              <a:buSzPts val="1200"/>
            </a:pPr>
            <a:r>
              <a:rPr lang="en-US" sz="1800" dirty="0" smtClean="0"/>
              <a:t>- Kitchen remodel: $20,000 to $50,000</a:t>
            </a:r>
          </a:p>
          <a:p>
            <a:pPr marL="152400" indent="0" algn="l">
              <a:spcBef>
                <a:spcPts val="1000"/>
              </a:spcBef>
              <a:buSzPts val="1200"/>
            </a:pPr>
            <a:r>
              <a:rPr lang="en-US" sz="1800" dirty="0" smtClean="0"/>
              <a:t>- Bathroom remodel: $10,000 to $25,000</a:t>
            </a:r>
          </a:p>
          <a:p>
            <a:pPr marL="152400" indent="0" algn="l">
              <a:spcBef>
                <a:spcPts val="1000"/>
              </a:spcBef>
              <a:buSzPts val="1200"/>
            </a:pPr>
            <a:r>
              <a:rPr lang="en-US" sz="1800" dirty="0" smtClean="0"/>
              <a:t>- Interior painting: $5,000 to $10,000</a:t>
            </a:r>
          </a:p>
          <a:p>
            <a:pPr marL="152400" indent="0" algn="l">
              <a:spcBef>
                <a:spcPts val="1000"/>
              </a:spcBef>
              <a:buSzPts val="1200"/>
            </a:pPr>
            <a:r>
              <a:rPr lang="en-US" sz="1800" dirty="0" smtClean="0"/>
              <a:t>- Flooring remodel: $5,000 to $10,000</a:t>
            </a:r>
          </a:p>
          <a:p>
            <a:pPr marL="152400" indent="0" algn="l">
              <a:spcBef>
                <a:spcPts val="1000"/>
              </a:spcBef>
              <a:buSzPts val="1200"/>
            </a:pPr>
            <a:r>
              <a:rPr lang="en-US" sz="1800" dirty="0" smtClean="0"/>
              <a:t>- Electrical and plumbing system upgrades:  $10,000 to $20,000</a:t>
            </a:r>
          </a:p>
          <a:p>
            <a:pPr marL="152400" indent="0" algn="l">
              <a:spcBef>
                <a:spcPts val="1000"/>
              </a:spcBef>
              <a:buSzPts val="1200"/>
            </a:pPr>
            <a:r>
              <a:rPr lang="en-US" sz="1800" dirty="0" smtClean="0"/>
              <a:t>- Total average cost: </a:t>
            </a:r>
            <a:r>
              <a:rPr lang="en-US" sz="1800" b="1" dirty="0" smtClean="0"/>
              <a:t>US$ 100.000 *</a:t>
            </a:r>
          </a:p>
          <a:p>
            <a:pPr marL="438150" indent="-285750" algn="l">
              <a:spcBef>
                <a:spcPts val="1000"/>
              </a:spcBef>
              <a:buSzPts val="1200"/>
              <a:buFontTx/>
              <a:buChar char="-"/>
            </a:pPr>
            <a:endParaRPr lang="en-US" sz="1800" b="1" dirty="0" smtClean="0"/>
          </a:p>
          <a:p>
            <a:pPr marL="438150" indent="-285750" algn="l">
              <a:spcBef>
                <a:spcPts val="1000"/>
              </a:spcBef>
              <a:buSzPts val="1200"/>
              <a:buFontTx/>
              <a:buChar char="-"/>
            </a:pPr>
            <a:r>
              <a:rPr lang="en-US" sz="1400" dirty="0"/>
              <a:t>* For houses in a worse average state of repair than those selected in this study</a:t>
            </a:r>
            <a:endParaRPr lang="en-US" sz="1400" dirty="0" smtClean="0"/>
          </a:p>
          <a:p>
            <a:pPr marL="438150" indent="-285750" algn="l">
              <a:spcBef>
                <a:spcPts val="1000"/>
              </a:spcBef>
              <a:buSzPts val="1200"/>
              <a:buFontTx/>
              <a:buChar char="-"/>
            </a:pPr>
            <a:r>
              <a:rPr lang="en-US" sz="1000" dirty="0" smtClean="0"/>
              <a:t>Source: https</a:t>
            </a:r>
            <a:r>
              <a:rPr lang="en-US" sz="1000" dirty="0"/>
              <a:t>://www.homebuilderdigest.com/</a:t>
            </a:r>
          </a:p>
          <a:p>
            <a:pPr marL="152400" indent="0">
              <a:spcBef>
                <a:spcPts val="1000"/>
              </a:spcBef>
              <a:buSzPts val="1200"/>
            </a:pPr>
            <a:endParaRPr lang="en-US" dirty="0" smtClean="0"/>
          </a:p>
          <a:p>
            <a:pPr indent="-304800">
              <a:spcBef>
                <a:spcPts val="1000"/>
              </a:spcBef>
              <a:buSzPts val="1200"/>
              <a:buFont typeface="Commissioner"/>
              <a:buAutoNum type="arabicPeriod"/>
            </a:pPr>
            <a:endParaRPr lang="en-US" dirty="0"/>
          </a:p>
        </p:txBody>
      </p:sp>
    </p:spTree>
    <p:extLst>
      <p:ext uri="{BB962C8B-B14F-4D97-AF65-F5344CB8AC3E}">
        <p14:creationId xmlns:p14="http://schemas.microsoft.com/office/powerpoint/2010/main" val="9814834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62"/>
        <p:cNvGrpSpPr/>
        <p:nvPr/>
      </p:nvGrpSpPr>
      <p:grpSpPr>
        <a:xfrm>
          <a:off x="0" y="0"/>
          <a:ext cx="0" cy="0"/>
          <a:chOff x="0" y="0"/>
          <a:chExt cx="0" cy="0"/>
        </a:xfrm>
      </p:grpSpPr>
      <p:sp>
        <p:nvSpPr>
          <p:cNvPr id="5864" name="Google Shape;5864;p63"/>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p>
            <a:pPr lvl="0"/>
            <a:r>
              <a:rPr lang="pt-BR" dirty="0"/>
              <a:t>Insights </a:t>
            </a:r>
            <a:r>
              <a:rPr lang="pt-BR" dirty="0" err="1"/>
              <a:t>and</a:t>
            </a:r>
            <a:r>
              <a:rPr lang="pt-BR" dirty="0"/>
              <a:t> </a:t>
            </a:r>
            <a:r>
              <a:rPr lang="pt-BR" dirty="0" err="1"/>
              <a:t>R</a:t>
            </a:r>
            <a:r>
              <a:rPr lang="pt-BR" dirty="0" err="1" smtClean="0"/>
              <a:t>ecommendations</a:t>
            </a:r>
            <a:endParaRPr dirty="0"/>
          </a:p>
        </p:txBody>
      </p:sp>
      <p:pic>
        <p:nvPicPr>
          <p:cNvPr id="2" name="Imagem 1"/>
          <p:cNvPicPr>
            <a:picLocks noChangeAspect="1"/>
          </p:cNvPicPr>
          <p:nvPr/>
        </p:nvPicPr>
        <p:blipFill>
          <a:blip r:embed="rId3"/>
          <a:stretch>
            <a:fillRect/>
          </a:stretch>
        </p:blipFill>
        <p:spPr>
          <a:xfrm>
            <a:off x="876300" y="1357923"/>
            <a:ext cx="7425970" cy="3680977"/>
          </a:xfrm>
          <a:prstGeom prst="rect">
            <a:avLst/>
          </a:prstGeom>
        </p:spPr>
      </p:pic>
    </p:spTree>
    <p:extLst>
      <p:ext uri="{BB962C8B-B14F-4D97-AF65-F5344CB8AC3E}">
        <p14:creationId xmlns:p14="http://schemas.microsoft.com/office/powerpoint/2010/main" val="14096797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51"/>
        <p:cNvGrpSpPr/>
        <p:nvPr/>
      </p:nvGrpSpPr>
      <p:grpSpPr>
        <a:xfrm>
          <a:off x="0" y="0"/>
          <a:ext cx="0" cy="0"/>
          <a:chOff x="0" y="0"/>
          <a:chExt cx="0" cy="0"/>
        </a:xfrm>
      </p:grpSpPr>
      <p:sp>
        <p:nvSpPr>
          <p:cNvPr id="6552" name="Google Shape;6552;p72"/>
          <p:cNvSpPr/>
          <p:nvPr/>
        </p:nvSpPr>
        <p:spPr>
          <a:xfrm>
            <a:off x="5311267" y="2990462"/>
            <a:ext cx="31280" cy="35865"/>
          </a:xfrm>
          <a:custGeom>
            <a:avLst/>
            <a:gdLst/>
            <a:ahLst/>
            <a:cxnLst/>
            <a:rect l="l" t="t" r="r" b="b"/>
            <a:pathLst>
              <a:path w="498" h="571" extrusionOk="0">
                <a:moveTo>
                  <a:pt x="230" y="0"/>
                </a:moveTo>
                <a:cubicBezTo>
                  <a:pt x="202" y="0"/>
                  <a:pt x="173" y="10"/>
                  <a:pt x="154" y="29"/>
                </a:cubicBezTo>
                <a:cubicBezTo>
                  <a:pt x="1" y="144"/>
                  <a:pt x="1" y="373"/>
                  <a:pt x="154" y="526"/>
                </a:cubicBezTo>
                <a:cubicBezTo>
                  <a:pt x="176" y="548"/>
                  <a:pt x="211" y="570"/>
                  <a:pt x="251" y="570"/>
                </a:cubicBezTo>
                <a:cubicBezTo>
                  <a:pt x="280" y="570"/>
                  <a:pt x="313" y="559"/>
                  <a:pt x="345" y="526"/>
                </a:cubicBezTo>
                <a:cubicBezTo>
                  <a:pt x="498" y="373"/>
                  <a:pt x="498" y="144"/>
                  <a:pt x="307" y="29"/>
                </a:cubicBezTo>
                <a:cubicBezTo>
                  <a:pt x="288" y="10"/>
                  <a:pt x="259" y="0"/>
                  <a:pt x="230" y="0"/>
                </a:cubicBezTo>
                <a:close/>
              </a:path>
            </a:pathLst>
          </a:custGeom>
          <a:solidFill>
            <a:srgbClr val="F0E2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836;p121"/>
          <p:cNvSpPr txBox="1">
            <a:spLocks/>
          </p:cNvSpPr>
          <p:nvPr/>
        </p:nvSpPr>
        <p:spPr>
          <a:xfrm>
            <a:off x="4713862" y="601199"/>
            <a:ext cx="3934837" cy="12738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ondamento"/>
              <a:buNone/>
              <a:defRPr sz="3500" b="1" i="0" u="none" strike="noStrike" cap="none">
                <a:solidFill>
                  <a:schemeClr val="dk1"/>
                </a:solidFill>
                <a:latin typeface="Fondamento"/>
                <a:ea typeface="Fondamento"/>
                <a:cs typeface="Fondamento"/>
                <a:sym typeface="Fondamento"/>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pt-BR" sz="5000" dirty="0" err="1" smtClean="0"/>
              <a:t>Thanks</a:t>
            </a:r>
            <a:r>
              <a:rPr lang="pt-BR" sz="5000" dirty="0" smtClean="0"/>
              <a:t>!</a:t>
            </a:r>
            <a:endParaRPr lang="pt-BR" sz="5000" dirty="0"/>
          </a:p>
        </p:txBody>
      </p:sp>
      <p:sp>
        <p:nvSpPr>
          <p:cNvPr id="7" name="Google Shape;8837;p121"/>
          <p:cNvSpPr txBox="1">
            <a:spLocks noGrp="1"/>
          </p:cNvSpPr>
          <p:nvPr>
            <p:ph type="subTitle" idx="1"/>
          </p:nvPr>
        </p:nvSpPr>
        <p:spPr>
          <a:xfrm>
            <a:off x="4713863" y="1980900"/>
            <a:ext cx="3479700" cy="7125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dirty="0" smtClean="0"/>
              <a:t>ronniealdrin@yahoo.com </a:t>
            </a:r>
            <a:r>
              <a:rPr lang="pt-BR" dirty="0" smtClean="0"/>
              <a:t>https</a:t>
            </a:r>
            <a:r>
              <a:rPr lang="pt-BR" dirty="0"/>
              <a:t>://</a:t>
            </a:r>
            <a:r>
              <a:rPr lang="pt-BR" dirty="0" smtClean="0"/>
              <a:t>github.com/ronniealdrin</a:t>
            </a:r>
            <a:endParaRPr dirty="0"/>
          </a:p>
        </p:txBody>
      </p:sp>
      <p:sp>
        <p:nvSpPr>
          <p:cNvPr id="8" name="Google Shape;8839;p121"/>
          <p:cNvSpPr txBox="1"/>
          <p:nvPr/>
        </p:nvSpPr>
        <p:spPr>
          <a:xfrm>
            <a:off x="4713863" y="4109400"/>
            <a:ext cx="3479700" cy="29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solidFill>
                  <a:schemeClr val="dk2"/>
                </a:solidFill>
                <a:latin typeface="Commissioner"/>
                <a:ea typeface="Commissioner"/>
                <a:cs typeface="Commissioner"/>
                <a:sym typeface="Commissioner"/>
              </a:rPr>
              <a:t>Please keep this slide for attribution</a:t>
            </a:r>
            <a:endParaRPr sz="800" dirty="0">
              <a:solidFill>
                <a:schemeClr val="dk2"/>
              </a:solidFill>
              <a:latin typeface="Commissioner"/>
              <a:ea typeface="Commissioner"/>
              <a:cs typeface="Commissioner"/>
              <a:sym typeface="Commissioner"/>
            </a:endParaRPr>
          </a:p>
        </p:txBody>
      </p:sp>
      <p:pic>
        <p:nvPicPr>
          <p:cNvPr id="9" name="Google Shape;8845;p121"/>
          <p:cNvPicPr preferRelativeResize="0"/>
          <p:nvPr/>
        </p:nvPicPr>
        <p:blipFill rotWithShape="1">
          <a:blip r:embed="rId3">
            <a:alphaModFix/>
          </a:blip>
          <a:srcRect l="24032" r="15947"/>
          <a:stretch/>
        </p:blipFill>
        <p:spPr>
          <a:xfrm>
            <a:off x="950763" y="784650"/>
            <a:ext cx="3184598" cy="3537126"/>
          </a:xfrm>
          <a:prstGeom prst="rect">
            <a:avLst/>
          </a:prstGeom>
          <a:noFill/>
          <a:ln>
            <a:noFill/>
          </a:ln>
        </p:spPr>
      </p:pic>
      <p:sp>
        <p:nvSpPr>
          <p:cNvPr id="10" name="Google Shape;8837;p121"/>
          <p:cNvSpPr txBox="1">
            <a:spLocks/>
          </p:cNvSpPr>
          <p:nvPr/>
        </p:nvSpPr>
        <p:spPr>
          <a:xfrm>
            <a:off x="4713863" y="3396900"/>
            <a:ext cx="3210937" cy="71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Commissioner"/>
              <a:buNone/>
              <a:defRPr sz="1600" b="0" i="0" u="none" strike="noStrike" cap="none">
                <a:solidFill>
                  <a:schemeClr val="dk2"/>
                </a:solidFill>
                <a:latin typeface="Commissioner"/>
                <a:ea typeface="Commissioner"/>
                <a:cs typeface="Commissioner"/>
                <a:sym typeface="Commissioner"/>
              </a:defRPr>
            </a:lvl1pPr>
            <a:lvl2pPr marL="914400" marR="0" lvl="1"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2pPr>
            <a:lvl3pPr marL="1371600" marR="0" lvl="2"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3pPr>
            <a:lvl4pPr marL="1828800" marR="0" lvl="3"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4pPr>
            <a:lvl5pPr marL="2286000" marR="0" lvl="4"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5pPr>
            <a:lvl6pPr marL="2743200" marR="0" lvl="5"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6pPr>
            <a:lvl7pPr marL="3200400" marR="0" lvl="6"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7pPr>
            <a:lvl8pPr marL="3657600" marR="0" lvl="7"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8pPr>
            <a:lvl9pPr marL="4114800" marR="0" lvl="8"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9pPr>
          </a:lstStyle>
          <a:p>
            <a:pPr marL="0" indent="0" algn="l"/>
            <a:r>
              <a:rPr lang="pt-BR" sz="1000" dirty="0" smtClean="0"/>
              <a:t>CREDIT: </a:t>
            </a:r>
            <a:r>
              <a:rPr lang="pt-BR" sz="1000" dirty="0" err="1" smtClean="0"/>
              <a:t>This</a:t>
            </a:r>
            <a:r>
              <a:rPr lang="pt-BR" sz="1000" dirty="0" smtClean="0"/>
              <a:t> </a:t>
            </a:r>
            <a:r>
              <a:rPr lang="pt-BR" sz="1000" dirty="0" err="1" smtClean="0"/>
              <a:t>presentation</a:t>
            </a:r>
            <a:r>
              <a:rPr lang="pt-BR" sz="1000" dirty="0" smtClean="0"/>
              <a:t> </a:t>
            </a:r>
            <a:r>
              <a:rPr lang="pt-BR" sz="1000" dirty="0" err="1" smtClean="0"/>
              <a:t>template</a:t>
            </a:r>
            <a:r>
              <a:rPr lang="pt-BR" sz="1000" dirty="0" smtClean="0"/>
              <a:t> </a:t>
            </a:r>
            <a:r>
              <a:rPr lang="pt-BR" sz="1000" dirty="0" err="1" smtClean="0"/>
              <a:t>was</a:t>
            </a:r>
            <a:r>
              <a:rPr lang="pt-BR" sz="1000" dirty="0" smtClean="0"/>
              <a:t> </a:t>
            </a:r>
            <a:r>
              <a:rPr lang="pt-BR" sz="1000" dirty="0" err="1" smtClean="0"/>
              <a:t>created</a:t>
            </a:r>
            <a:r>
              <a:rPr lang="pt-BR" sz="1000" dirty="0" smtClean="0"/>
              <a:t> </a:t>
            </a:r>
            <a:r>
              <a:rPr lang="pt-BR" sz="1000" dirty="0" err="1" smtClean="0"/>
              <a:t>by</a:t>
            </a:r>
            <a:r>
              <a:rPr lang="pt-BR" sz="1000" dirty="0" smtClean="0"/>
              <a:t> </a:t>
            </a:r>
            <a:r>
              <a:rPr lang="pt-BR" sz="1000" b="1" dirty="0" err="1" smtClean="0"/>
              <a:t>Slidesgo</a:t>
            </a:r>
            <a:r>
              <a:rPr lang="pt-BR" sz="1000" dirty="0" smtClean="0"/>
              <a:t>, </a:t>
            </a:r>
            <a:r>
              <a:rPr lang="pt-BR" sz="1000" dirty="0" err="1" smtClean="0"/>
              <a:t>including</a:t>
            </a:r>
            <a:r>
              <a:rPr lang="pt-BR" sz="1000" dirty="0" smtClean="0"/>
              <a:t> </a:t>
            </a:r>
            <a:r>
              <a:rPr lang="pt-BR" sz="1000" dirty="0" err="1" smtClean="0"/>
              <a:t>icons</a:t>
            </a:r>
            <a:r>
              <a:rPr lang="pt-BR" sz="1000" dirty="0" smtClean="0"/>
              <a:t> </a:t>
            </a:r>
            <a:r>
              <a:rPr lang="pt-BR" sz="1000" dirty="0" err="1" smtClean="0"/>
              <a:t>by</a:t>
            </a:r>
            <a:r>
              <a:rPr lang="pt-BR" sz="1000" dirty="0" smtClean="0"/>
              <a:t> </a:t>
            </a:r>
            <a:r>
              <a:rPr lang="pt-BR" sz="1000" b="1" dirty="0" err="1" smtClean="0"/>
              <a:t>Flaticon</a:t>
            </a:r>
            <a:r>
              <a:rPr lang="pt-BR" sz="1000" b="1" dirty="0" smtClean="0"/>
              <a:t>, </a:t>
            </a:r>
            <a:r>
              <a:rPr lang="pt-BR" sz="1000" dirty="0" err="1" smtClean="0"/>
              <a:t>and</a:t>
            </a:r>
            <a:r>
              <a:rPr lang="pt-BR" sz="1000" dirty="0" smtClean="0"/>
              <a:t> </a:t>
            </a:r>
            <a:r>
              <a:rPr lang="pt-BR" sz="1000" dirty="0" err="1" smtClean="0"/>
              <a:t>infographs</a:t>
            </a:r>
            <a:r>
              <a:rPr lang="pt-BR" sz="1000" dirty="0" smtClean="0"/>
              <a:t> </a:t>
            </a:r>
            <a:r>
              <a:rPr lang="pt-BR" sz="1000" dirty="0" err="1" smtClean="0"/>
              <a:t>and</a:t>
            </a:r>
            <a:r>
              <a:rPr lang="pt-BR" sz="1000" dirty="0" smtClean="0"/>
              <a:t> </a:t>
            </a:r>
            <a:r>
              <a:rPr lang="pt-BR" sz="1000" dirty="0" err="1" smtClean="0"/>
              <a:t>images</a:t>
            </a:r>
            <a:r>
              <a:rPr lang="pt-BR" sz="1000" dirty="0" smtClean="0"/>
              <a:t> </a:t>
            </a:r>
            <a:r>
              <a:rPr lang="pt-BR" sz="1000" dirty="0" err="1" smtClean="0"/>
              <a:t>by</a:t>
            </a:r>
            <a:r>
              <a:rPr lang="pt-BR" sz="1000" b="1" dirty="0" smtClean="0"/>
              <a:t> </a:t>
            </a:r>
            <a:r>
              <a:rPr lang="pt-BR" sz="1000" b="1" dirty="0" err="1" smtClean="0"/>
              <a:t>Freepic</a:t>
            </a:r>
            <a:endParaRPr lang="pt-BR" sz="1000" b="1" dirty="0"/>
          </a:p>
        </p:txBody>
      </p:sp>
    </p:spTree>
    <p:extLst>
      <p:ext uri="{BB962C8B-B14F-4D97-AF65-F5344CB8AC3E}">
        <p14:creationId xmlns:p14="http://schemas.microsoft.com/office/powerpoint/2010/main" val="1128256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56"/>
        <p:cNvGrpSpPr/>
        <p:nvPr/>
      </p:nvGrpSpPr>
      <p:grpSpPr>
        <a:xfrm>
          <a:off x="0" y="0"/>
          <a:ext cx="0" cy="0"/>
          <a:chOff x="0" y="0"/>
          <a:chExt cx="0" cy="0"/>
        </a:xfrm>
      </p:grpSpPr>
      <p:sp>
        <p:nvSpPr>
          <p:cNvPr id="5957" name="Google Shape;5957;p66"/>
          <p:cNvSpPr txBox="1">
            <a:spLocks noGrp="1"/>
          </p:cNvSpPr>
          <p:nvPr>
            <p:ph type="subTitle" idx="1"/>
          </p:nvPr>
        </p:nvSpPr>
        <p:spPr>
          <a:xfrm>
            <a:off x="1520700" y="1162775"/>
            <a:ext cx="5683500" cy="121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Ron Silva</a:t>
            </a:r>
          </a:p>
          <a:p>
            <a:pPr marL="0" lvl="0" indent="0" algn="ctr" rtl="0">
              <a:spcBef>
                <a:spcPts val="0"/>
              </a:spcBef>
              <a:spcAft>
                <a:spcPts val="0"/>
              </a:spcAft>
              <a:buNone/>
            </a:pPr>
            <a:r>
              <a:rPr lang="en" sz="2000" dirty="0" smtClean="0"/>
              <a:t>Geographer and Data Analyst</a:t>
            </a:r>
            <a:r>
              <a:rPr lang="en" dirty="0"/>
              <a:t>	</a:t>
            </a:r>
            <a:endParaRPr dirty="0"/>
          </a:p>
        </p:txBody>
      </p:sp>
      <p:sp>
        <p:nvSpPr>
          <p:cNvPr id="5958" name="Google Shape;5958;p66"/>
          <p:cNvSpPr txBox="1">
            <a:spLocks noGrp="1"/>
          </p:cNvSpPr>
          <p:nvPr>
            <p:ph type="title"/>
          </p:nvPr>
        </p:nvSpPr>
        <p:spPr>
          <a:xfrm>
            <a:off x="1425450" y="882650"/>
            <a:ext cx="5683500" cy="37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r>
              <a:rPr lang="en" dirty="0" smtClean="0"/>
              <a:t> Who am I</a:t>
            </a:r>
            <a:endParaRPr dirty="0"/>
          </a:p>
        </p:txBody>
      </p:sp>
      <p:sp>
        <p:nvSpPr>
          <p:cNvPr id="4" name="Google Shape;5957;p66"/>
          <p:cNvSpPr txBox="1">
            <a:spLocks/>
          </p:cNvSpPr>
          <p:nvPr/>
        </p:nvSpPr>
        <p:spPr>
          <a:xfrm>
            <a:off x="1768350" y="2755325"/>
            <a:ext cx="5683500" cy="121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100"/>
              <a:buFont typeface="Commissioner"/>
              <a:buNone/>
              <a:defRPr sz="2500" b="0" i="0" u="none" strike="noStrike" cap="none">
                <a:solidFill>
                  <a:schemeClr val="dk2"/>
                </a:solidFill>
                <a:latin typeface="Commissioner"/>
                <a:ea typeface="Commissioner"/>
                <a:cs typeface="Commissioner"/>
                <a:sym typeface="Commissioner"/>
              </a:defRPr>
            </a:lvl1pPr>
            <a:lvl2pPr marL="914400" marR="0" lvl="1"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2pPr>
            <a:lvl3pPr marL="1371600" marR="0" lvl="2"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3pPr>
            <a:lvl4pPr marL="1828800" marR="0" lvl="3"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4pPr>
            <a:lvl5pPr marL="2286000" marR="0" lvl="4"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5pPr>
            <a:lvl6pPr marL="2743200" marR="0" lvl="5"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6pPr>
            <a:lvl7pPr marL="3200400" marR="0" lvl="6"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7pPr>
            <a:lvl8pPr marL="3657600" marR="0" lvl="7"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8pPr>
            <a:lvl9pPr marL="4114800" marR="0" lvl="8"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9pPr>
          </a:lstStyle>
          <a:p>
            <a:pPr marL="0" indent="0"/>
            <a:r>
              <a:rPr lang="pt-BR" dirty="0" smtClean="0"/>
              <a:t>The </a:t>
            </a:r>
            <a:r>
              <a:rPr lang="pt-BR" dirty="0" err="1" smtClean="0"/>
              <a:t>seller</a:t>
            </a:r>
            <a:r>
              <a:rPr lang="pt-BR" dirty="0" smtClean="0"/>
              <a:t> </a:t>
            </a:r>
            <a:r>
              <a:rPr lang="pt-BR" sz="3000" dirty="0" err="1"/>
              <a:t>Zachary</a:t>
            </a:r>
            <a:r>
              <a:rPr lang="pt-BR" sz="3000" dirty="0"/>
              <a:t> </a:t>
            </a:r>
            <a:r>
              <a:rPr lang="pt-BR" sz="3000" dirty="0" smtClean="0"/>
              <a:t>Brooks</a:t>
            </a:r>
            <a:r>
              <a:rPr lang="pt-BR" dirty="0" smtClean="0"/>
              <a:t>	</a:t>
            </a:r>
            <a:endParaRPr lang="pt-BR" dirty="0"/>
          </a:p>
        </p:txBody>
      </p:sp>
      <p:sp>
        <p:nvSpPr>
          <p:cNvPr id="5" name="Google Shape;5958;p66"/>
          <p:cNvSpPr txBox="1">
            <a:spLocks/>
          </p:cNvSpPr>
          <p:nvPr/>
        </p:nvSpPr>
        <p:spPr>
          <a:xfrm>
            <a:off x="1520700" y="2655200"/>
            <a:ext cx="5683500" cy="373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200"/>
              <a:buFont typeface="Fondamento"/>
              <a:buNone/>
              <a:defRPr sz="2500" b="1" i="0" u="none" strike="noStrike" cap="none">
                <a:solidFill>
                  <a:schemeClr val="dk1"/>
                </a:solidFill>
                <a:latin typeface="Fondamento"/>
                <a:ea typeface="Fondamento"/>
                <a:cs typeface="Fondamento"/>
                <a:sym typeface="Fondamento"/>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r>
              <a:rPr lang="pt-BR" dirty="0" err="1" smtClean="0"/>
              <a:t>Client</a:t>
            </a:r>
            <a:endParaRPr lang="pt-BR"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51"/>
        <p:cNvGrpSpPr/>
        <p:nvPr/>
      </p:nvGrpSpPr>
      <p:grpSpPr>
        <a:xfrm>
          <a:off x="0" y="0"/>
          <a:ext cx="0" cy="0"/>
          <a:chOff x="0" y="0"/>
          <a:chExt cx="0" cy="0"/>
        </a:xfrm>
      </p:grpSpPr>
      <p:sp>
        <p:nvSpPr>
          <p:cNvPr id="6552" name="Google Shape;6552;p72"/>
          <p:cNvSpPr/>
          <p:nvPr/>
        </p:nvSpPr>
        <p:spPr>
          <a:xfrm>
            <a:off x="5311267" y="2990462"/>
            <a:ext cx="31280" cy="35865"/>
          </a:xfrm>
          <a:custGeom>
            <a:avLst/>
            <a:gdLst/>
            <a:ahLst/>
            <a:cxnLst/>
            <a:rect l="l" t="t" r="r" b="b"/>
            <a:pathLst>
              <a:path w="498" h="571" extrusionOk="0">
                <a:moveTo>
                  <a:pt x="230" y="0"/>
                </a:moveTo>
                <a:cubicBezTo>
                  <a:pt x="202" y="0"/>
                  <a:pt x="173" y="10"/>
                  <a:pt x="154" y="29"/>
                </a:cubicBezTo>
                <a:cubicBezTo>
                  <a:pt x="1" y="144"/>
                  <a:pt x="1" y="373"/>
                  <a:pt x="154" y="526"/>
                </a:cubicBezTo>
                <a:cubicBezTo>
                  <a:pt x="176" y="548"/>
                  <a:pt x="211" y="570"/>
                  <a:pt x="251" y="570"/>
                </a:cubicBezTo>
                <a:cubicBezTo>
                  <a:pt x="280" y="570"/>
                  <a:pt x="313" y="559"/>
                  <a:pt x="345" y="526"/>
                </a:cubicBezTo>
                <a:cubicBezTo>
                  <a:pt x="498" y="373"/>
                  <a:pt x="498" y="144"/>
                  <a:pt x="307" y="29"/>
                </a:cubicBezTo>
                <a:cubicBezTo>
                  <a:pt x="288" y="10"/>
                  <a:pt x="259" y="0"/>
                  <a:pt x="230" y="0"/>
                </a:cubicBezTo>
                <a:close/>
              </a:path>
            </a:pathLst>
          </a:custGeom>
          <a:solidFill>
            <a:srgbClr val="F0E2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txBox="1">
            <a:spLocks noGrp="1"/>
          </p:cNvSpPr>
          <p:nvPr>
            <p:ph type="title"/>
          </p:nvPr>
        </p:nvSpPr>
        <p:spPr>
          <a:xfrm>
            <a:off x="4771363" y="1486450"/>
            <a:ext cx="3571800" cy="75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Goal</a:t>
            </a:r>
            <a:endParaRPr dirty="0"/>
          </a:p>
        </p:txBody>
      </p:sp>
      <p:sp>
        <p:nvSpPr>
          <p:cNvPr id="6554" name="Google Shape;6554;p72"/>
          <p:cNvSpPr txBox="1">
            <a:spLocks noGrp="1"/>
          </p:cNvSpPr>
          <p:nvPr>
            <p:ph type="subTitle" idx="1"/>
          </p:nvPr>
        </p:nvSpPr>
        <p:spPr>
          <a:xfrm>
            <a:off x="4229100" y="2242138"/>
            <a:ext cx="4880275" cy="1374000"/>
          </a:xfrm>
          <a:prstGeom prst="rect">
            <a:avLst/>
          </a:prstGeom>
        </p:spPr>
        <p:txBody>
          <a:bodyPr spcFirstLastPara="1" wrap="square" lIns="91425" tIns="91425" rIns="91425" bIns="91425" anchor="ctr" anchorCtr="0">
            <a:noAutofit/>
          </a:bodyPr>
          <a:lstStyle/>
          <a:p>
            <a:pPr marL="0" lvl="0" indent="0" algn="just"/>
            <a:r>
              <a:rPr lang="en-US" dirty="0"/>
              <a:t>Finding the best historic houses for the investor who wants </a:t>
            </a:r>
            <a:r>
              <a:rPr lang="en-US" dirty="0" smtClean="0"/>
              <a:t>them in </a:t>
            </a:r>
            <a:r>
              <a:rPr lang="en-US" dirty="0"/>
              <a:t>the best </a:t>
            </a:r>
            <a:r>
              <a:rPr lang="en-US" dirty="0" smtClean="0"/>
              <a:t>neighborhoods of </a:t>
            </a:r>
            <a:r>
              <a:rPr lang="en-US" dirty="0"/>
              <a:t>King County, </a:t>
            </a:r>
            <a:r>
              <a:rPr lang="en-US" dirty="0" smtClean="0"/>
              <a:t>and to </a:t>
            </a:r>
            <a:r>
              <a:rPr lang="en-US" dirty="0"/>
              <a:t>resell them within a year </a:t>
            </a:r>
            <a:r>
              <a:rPr lang="en-US" dirty="0" smtClean="0"/>
              <a:t>with </a:t>
            </a:r>
            <a:r>
              <a:rPr lang="en-US" dirty="0"/>
              <a:t>high profits. </a:t>
            </a:r>
            <a:r>
              <a:rPr lang="en-US" dirty="0" smtClean="0"/>
              <a:t>He is </a:t>
            </a:r>
            <a:r>
              <a:rPr lang="en-US" dirty="0"/>
              <a:t>willing to renovate the house.</a:t>
            </a:r>
            <a:endParaRPr dirty="0"/>
          </a:p>
        </p:txBody>
      </p:sp>
      <p:pic>
        <p:nvPicPr>
          <p:cNvPr id="6555" name="Google Shape;6555;p72"/>
          <p:cNvPicPr preferRelativeResize="0"/>
          <p:nvPr/>
        </p:nvPicPr>
        <p:blipFill rotWithShape="1">
          <a:blip r:embed="rId3">
            <a:alphaModFix/>
          </a:blip>
          <a:srcRect l="31942" r="1425"/>
          <a:stretch/>
        </p:blipFill>
        <p:spPr>
          <a:xfrm>
            <a:off x="801150" y="968975"/>
            <a:ext cx="3204000" cy="3205500"/>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62"/>
        <p:cNvGrpSpPr/>
        <p:nvPr/>
      </p:nvGrpSpPr>
      <p:grpSpPr>
        <a:xfrm>
          <a:off x="0" y="0"/>
          <a:ext cx="0" cy="0"/>
          <a:chOff x="0" y="0"/>
          <a:chExt cx="0" cy="0"/>
        </a:xfrm>
      </p:grpSpPr>
      <p:sp>
        <p:nvSpPr>
          <p:cNvPr id="5863" name="Google Shape;5863;p63"/>
          <p:cNvSpPr txBox="1">
            <a:spLocks noGrp="1"/>
          </p:cNvSpPr>
          <p:nvPr>
            <p:ph type="body" idx="1"/>
          </p:nvPr>
        </p:nvSpPr>
        <p:spPr>
          <a:xfrm>
            <a:off x="714175" y="1334000"/>
            <a:ext cx="7715700" cy="1113925"/>
          </a:xfrm>
          <a:prstGeom prst="rect">
            <a:avLst/>
          </a:prstGeom>
        </p:spPr>
        <p:txBody>
          <a:bodyPr spcFirstLastPara="1" wrap="square" lIns="91425" tIns="91425" rIns="91425" bIns="91425" anchor="ctr" anchorCtr="0">
            <a:noAutofit/>
          </a:bodyPr>
          <a:lstStyle/>
          <a:p>
            <a:pPr lvl="0" indent="-304800">
              <a:spcBef>
                <a:spcPts val="1000"/>
              </a:spcBef>
              <a:buSzPts val="1200"/>
              <a:buAutoNum type="arabicPeriod"/>
            </a:pPr>
            <a:r>
              <a:rPr lang="en-US" dirty="0" smtClean="0"/>
              <a:t>A database that contains </a:t>
            </a:r>
            <a:r>
              <a:rPr lang="en-US" dirty="0"/>
              <a:t>information about home sales in King County (USA</a:t>
            </a:r>
            <a:r>
              <a:rPr lang="en-US" dirty="0" smtClean="0"/>
              <a:t>)</a:t>
            </a:r>
          </a:p>
          <a:p>
            <a:pPr lvl="0" indent="-304800">
              <a:spcBef>
                <a:spcPts val="1000"/>
              </a:spcBef>
              <a:buSzPts val="1200"/>
              <a:buAutoNum type="arabicPeriod"/>
            </a:pPr>
            <a:r>
              <a:rPr lang="en-US" dirty="0"/>
              <a:t>Contains </a:t>
            </a:r>
            <a:r>
              <a:rPr lang="en-US" dirty="0" smtClean="0"/>
              <a:t>21597 records and </a:t>
            </a:r>
            <a:r>
              <a:rPr lang="en-US" dirty="0"/>
              <a:t>23 variables </a:t>
            </a:r>
            <a:r>
              <a:rPr lang="en-US" dirty="0" smtClean="0"/>
              <a:t>with </a:t>
            </a:r>
            <a:r>
              <a:rPr lang="en-US" dirty="0" err="1"/>
              <a:t>informations</a:t>
            </a:r>
            <a:r>
              <a:rPr lang="en-US" dirty="0"/>
              <a:t> as </a:t>
            </a:r>
            <a:r>
              <a:rPr lang="en-US" dirty="0" smtClean="0"/>
              <a:t>bathrooms</a:t>
            </a:r>
            <a:r>
              <a:rPr lang="en-US" dirty="0"/>
              <a:t>, </a:t>
            </a:r>
            <a:r>
              <a:rPr lang="en-US" dirty="0" smtClean="0"/>
              <a:t>bedrooms, </a:t>
            </a:r>
            <a:r>
              <a:rPr lang="en-US" dirty="0"/>
              <a:t>living and lots </a:t>
            </a:r>
            <a:r>
              <a:rPr lang="en-US" dirty="0" err="1"/>
              <a:t>sqft</a:t>
            </a:r>
            <a:r>
              <a:rPr lang="en-US" dirty="0"/>
              <a:t>, </a:t>
            </a:r>
            <a:r>
              <a:rPr lang="en-US" dirty="0" smtClean="0"/>
              <a:t>conditions of the construction/house, </a:t>
            </a:r>
            <a:r>
              <a:rPr lang="en-US" dirty="0"/>
              <a:t>if it was renovated or not (and </a:t>
            </a:r>
            <a:r>
              <a:rPr lang="en-US" dirty="0" smtClean="0"/>
              <a:t>when</a:t>
            </a:r>
            <a:r>
              <a:rPr lang="en-US" dirty="0"/>
              <a:t>), year of </a:t>
            </a:r>
            <a:r>
              <a:rPr lang="en-US" dirty="0" smtClean="0"/>
              <a:t>build, zip code, </a:t>
            </a:r>
            <a:r>
              <a:rPr lang="en-US" dirty="0"/>
              <a:t>price, </a:t>
            </a:r>
            <a:r>
              <a:rPr lang="en-US" dirty="0" err="1"/>
              <a:t>etc</a:t>
            </a:r>
            <a:endParaRPr lang="en-US" dirty="0" smtClean="0"/>
          </a:p>
          <a:p>
            <a:pPr lvl="0" indent="-304800">
              <a:spcBef>
                <a:spcPts val="1000"/>
              </a:spcBef>
              <a:buSzPts val="1200"/>
              <a:buAutoNum type="arabicPeriod"/>
            </a:pPr>
            <a:endParaRPr lang="en-US" dirty="0" smtClean="0"/>
          </a:p>
          <a:p>
            <a:pPr lvl="0" indent="-304800">
              <a:spcBef>
                <a:spcPts val="1000"/>
              </a:spcBef>
              <a:buSzPts val="1200"/>
              <a:buAutoNum type="arabicPeriod"/>
            </a:pPr>
            <a:endParaRPr dirty="0"/>
          </a:p>
        </p:txBody>
      </p:sp>
      <p:sp>
        <p:nvSpPr>
          <p:cNvPr id="5864" name="Google Shape;5864;p63"/>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p>
            <a:pPr lvl="0"/>
            <a:r>
              <a:rPr lang="en-US" dirty="0"/>
              <a:t>D</a:t>
            </a:r>
            <a:r>
              <a:rPr lang="en-US" dirty="0" smtClean="0"/>
              <a:t>ata what I am </a:t>
            </a:r>
            <a:r>
              <a:rPr lang="en-US" dirty="0"/>
              <a:t>working </a:t>
            </a:r>
            <a:r>
              <a:rPr lang="en-US" dirty="0" smtClean="0"/>
              <a:t>on</a:t>
            </a:r>
            <a:endParaRPr dirty="0"/>
          </a:p>
        </p:txBody>
      </p:sp>
      <p:pic>
        <p:nvPicPr>
          <p:cNvPr id="2" name="Imagem 1"/>
          <p:cNvPicPr>
            <a:picLocks noChangeAspect="1"/>
          </p:cNvPicPr>
          <p:nvPr/>
        </p:nvPicPr>
        <p:blipFill>
          <a:blip r:embed="rId3"/>
          <a:stretch>
            <a:fillRect/>
          </a:stretch>
        </p:blipFill>
        <p:spPr>
          <a:xfrm>
            <a:off x="490787" y="2138363"/>
            <a:ext cx="7939088" cy="2955948"/>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62"/>
        <p:cNvGrpSpPr/>
        <p:nvPr/>
      </p:nvGrpSpPr>
      <p:grpSpPr>
        <a:xfrm>
          <a:off x="0" y="0"/>
          <a:ext cx="0" cy="0"/>
          <a:chOff x="0" y="0"/>
          <a:chExt cx="0" cy="0"/>
        </a:xfrm>
      </p:grpSpPr>
      <p:sp>
        <p:nvSpPr>
          <p:cNvPr id="5864" name="Google Shape;5864;p63"/>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p>
            <a:pPr lvl="0"/>
            <a:r>
              <a:rPr lang="en-US" dirty="0"/>
              <a:t>D</a:t>
            </a:r>
            <a:r>
              <a:rPr lang="en-US" dirty="0" smtClean="0"/>
              <a:t>ata what I am </a:t>
            </a:r>
            <a:r>
              <a:rPr lang="en-US" dirty="0"/>
              <a:t>working </a:t>
            </a:r>
            <a:r>
              <a:rPr lang="en-US" dirty="0" smtClean="0"/>
              <a:t>on - </a:t>
            </a:r>
            <a:r>
              <a:rPr lang="en-US" sz="2800" dirty="0" smtClean="0"/>
              <a:t>Labels</a:t>
            </a:r>
            <a:endParaRPr sz="2800" dirty="0"/>
          </a:p>
        </p:txBody>
      </p:sp>
      <p:graphicFrame>
        <p:nvGraphicFramePr>
          <p:cNvPr id="4" name="Tabela 3"/>
          <p:cNvGraphicFramePr>
            <a:graphicFrameLocks noGrp="1"/>
          </p:cNvGraphicFramePr>
          <p:nvPr>
            <p:extLst>
              <p:ext uri="{D42A27DB-BD31-4B8C-83A1-F6EECF244321}">
                <p14:modId xmlns:p14="http://schemas.microsoft.com/office/powerpoint/2010/main" val="741332637"/>
              </p:ext>
            </p:extLst>
          </p:nvPr>
        </p:nvGraphicFramePr>
        <p:xfrm>
          <a:off x="714175" y="1400177"/>
          <a:ext cx="8276823" cy="3496174"/>
        </p:xfrm>
        <a:graphic>
          <a:graphicData uri="http://schemas.openxmlformats.org/drawingml/2006/table">
            <a:tbl>
              <a:tblPr/>
              <a:tblGrid>
                <a:gridCol w="729815"/>
                <a:gridCol w="799690"/>
                <a:gridCol w="617613"/>
                <a:gridCol w="119965"/>
                <a:gridCol w="496893"/>
                <a:gridCol w="496893"/>
                <a:gridCol w="496893"/>
                <a:gridCol w="496893"/>
                <a:gridCol w="496893"/>
                <a:gridCol w="1828136"/>
                <a:gridCol w="36212"/>
                <a:gridCol w="36212"/>
                <a:gridCol w="30806"/>
                <a:gridCol w="30806"/>
                <a:gridCol w="72424"/>
                <a:gridCol w="957574"/>
                <a:gridCol w="36212"/>
                <a:gridCol w="287945"/>
                <a:gridCol w="142875"/>
                <a:gridCol w="66073"/>
              </a:tblGrid>
              <a:tr h="158885">
                <a:tc gridSpan="3">
                  <a:txBody>
                    <a:bodyPr/>
                    <a:lstStyle/>
                    <a:p>
                      <a:pPr algn="l" fontAlgn="b"/>
                      <a:r>
                        <a:rPr lang="pt-BR" sz="1400" b="1" i="0" u="sng" strike="noStrike" dirty="0" smtClean="0">
                          <a:solidFill>
                            <a:srgbClr val="23221F"/>
                          </a:solidFill>
                          <a:effectLst/>
                          <a:latin typeface="Calibri" panose="020F0502020204030204" pitchFamily="34" charset="0"/>
                        </a:rPr>
                        <a:t>BUILDING </a:t>
                      </a:r>
                      <a:r>
                        <a:rPr lang="pt-BR" sz="1400" b="1" i="0" u="sng" strike="noStrike" dirty="0">
                          <a:solidFill>
                            <a:srgbClr val="23221F"/>
                          </a:solidFill>
                          <a:effectLst/>
                          <a:latin typeface="Calibri" panose="020F0502020204030204" pitchFamily="34" charset="0"/>
                        </a:rPr>
                        <a:t>GRADE</a:t>
                      </a:r>
                    </a:p>
                  </a:txBody>
                  <a:tcPr marL="5406" marR="5406" marT="5406" marB="0" anchor="b">
                    <a:lnL>
                      <a:noFill/>
                    </a:lnL>
                    <a:lnR>
                      <a:noFill/>
                    </a:lnR>
                    <a:lnT>
                      <a:noFill/>
                    </a:lnT>
                    <a:lnB>
                      <a:noFill/>
                    </a:lnB>
                  </a:tcPr>
                </a:tc>
                <a:tc hMerge="1">
                  <a:txBody>
                    <a:bodyPr/>
                    <a:lstStyle/>
                    <a:p>
                      <a:endParaRPr lang="pt-BR"/>
                    </a:p>
                  </a:txBody>
                  <a:tcPr/>
                </a:tc>
                <a:tc hMerge="1">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gridSpan="7">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gridSpan="3">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gridSpan="2">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sz="300" dirty="0"/>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gridSpan="7">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sz="300" dirty="0"/>
                    </a:p>
                  </a:txBody>
                  <a:tcPr marL="5406" marR="5406" marT="5406" marB="0" anchor="b">
                    <a:lnL>
                      <a:noFill/>
                    </a:lnL>
                    <a:lnR>
                      <a:noFill/>
                    </a:lnR>
                    <a:lnT>
                      <a:noFill/>
                    </a:lnT>
                    <a:lnB>
                      <a:noFill/>
                    </a:lnB>
                  </a:tcPr>
                </a:tc>
                <a:tc gridSpan="3">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6">
                  <a:txBody>
                    <a:bodyPr/>
                    <a:lstStyle/>
                    <a:p>
                      <a:pPr algn="l" fontAlgn="b"/>
                      <a:r>
                        <a:rPr lang="en-US" sz="1200" b="0" i="0" u="none" strike="noStrike" dirty="0">
                          <a:solidFill>
                            <a:srgbClr val="000000"/>
                          </a:solidFill>
                          <a:effectLst/>
                          <a:latin typeface="Calibri" panose="020F0502020204030204" pitchFamily="34" charset="0"/>
                        </a:rPr>
                        <a:t>Represents the construction quality of improvements. Grades run from grade 1 to 13. </a:t>
                      </a:r>
                      <a:r>
                        <a:rPr lang="en-US" sz="1200" b="0" i="0" u="none" strike="noStrike" dirty="0" smtClean="0">
                          <a:solidFill>
                            <a:srgbClr val="000000"/>
                          </a:solidFill>
                          <a:effectLst/>
                          <a:latin typeface="Calibri" panose="020F0502020204030204" pitchFamily="34" charset="0"/>
                        </a:rPr>
                        <a:t>Generally </a:t>
                      </a:r>
                      <a:r>
                        <a:rPr lang="en-US" sz="1200" b="0" i="0" u="none" strike="noStrike" dirty="0">
                          <a:solidFill>
                            <a:srgbClr val="000000"/>
                          </a:solidFill>
                          <a:effectLst/>
                          <a:latin typeface="Calibri" panose="020F0502020204030204" pitchFamily="34" charset="0"/>
                        </a:rPr>
                        <a:t>defined as:</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gridSpan="2">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gridSpan="5">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gridSpan="2">
                  <a:txBody>
                    <a:bodyPr/>
                    <a:lstStyle/>
                    <a:p>
                      <a:endParaRPr lang="pt-BR" sz="300" dirty="0"/>
                    </a:p>
                  </a:txBody>
                  <a:tcPr marL="5406" marR="5406" marT="5406" marB="0" anchor="b">
                    <a:lnL>
                      <a:noFill/>
                    </a:lnL>
                    <a:lnR>
                      <a:noFill/>
                    </a:lnR>
                    <a:lnT>
                      <a:noFill/>
                    </a:lnT>
                    <a:lnB>
                      <a:noFill/>
                    </a:lnB>
                  </a:tcPr>
                </a:tc>
                <a:tc hMerge="1">
                  <a:txBody>
                    <a:bodyPr/>
                    <a:lstStyle/>
                    <a:p>
                      <a:endParaRPr lang="pt-BR"/>
                    </a:p>
                  </a:txBody>
                  <a:tcPr/>
                </a:tc>
                <a:tc gridSpan="2">
                  <a:txBody>
                    <a:bodyPr/>
                    <a:lstStyle/>
                    <a:p>
                      <a:endParaRPr lang="pt-BR" sz="300" dirty="0"/>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sz="300" dirty="0"/>
                    </a:p>
                  </a:txBody>
                  <a:tcPr marL="5406" marR="5406" marT="5406" marB="0" anchor="b">
                    <a:lnL>
                      <a:noFill/>
                    </a:lnL>
                    <a:lnR>
                      <a:noFill/>
                    </a:lnR>
                    <a:lnT>
                      <a:noFill/>
                    </a:lnT>
                    <a:lnB>
                      <a:noFill/>
                    </a:lnB>
                  </a:tcPr>
                </a:tc>
                <a:tc gridSpan="3">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2">
                  <a:txBody>
                    <a:bodyPr/>
                    <a:lstStyle/>
                    <a:p>
                      <a:pPr algn="l" fontAlgn="b"/>
                      <a:r>
                        <a:rPr lang="en-US" sz="1200" b="0" i="0" u="none" strike="noStrike" dirty="0">
                          <a:solidFill>
                            <a:srgbClr val="000000"/>
                          </a:solidFill>
                          <a:effectLst/>
                          <a:latin typeface="Calibri" panose="020F0502020204030204" pitchFamily="34" charset="0"/>
                        </a:rPr>
                        <a:t>1-3 Falls short of minimum building standards. Normally cabin or inferior structure.</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0">
                  <a:txBody>
                    <a:bodyPr/>
                    <a:lstStyle/>
                    <a:p>
                      <a:pPr algn="l" fontAlgn="b"/>
                      <a:r>
                        <a:rPr lang="en-US" sz="1200" b="0" i="0" u="none" strike="noStrike" dirty="0">
                          <a:solidFill>
                            <a:srgbClr val="000000"/>
                          </a:solidFill>
                          <a:effectLst/>
                          <a:latin typeface="Calibri" panose="020F0502020204030204" pitchFamily="34" charset="0"/>
                        </a:rPr>
                        <a:t>4 Generally older, low quality construction. Does not meet code.</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gridSpan="2">
                  <a:txBody>
                    <a:bodyPr/>
                    <a:lstStyle/>
                    <a:p>
                      <a:endParaRPr lang="pt-BR"/>
                    </a:p>
                  </a:txBody>
                  <a:tcPr marL="5406" marR="5406" marT="5406" marB="0" anchor="b">
                    <a:lnL>
                      <a:noFill/>
                    </a:lnL>
                    <a:lnR>
                      <a:noFill/>
                    </a:lnR>
                    <a:lnT>
                      <a:noFill/>
                    </a:lnT>
                    <a:lnB>
                      <a:noFill/>
                    </a:lnB>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0">
                  <a:txBody>
                    <a:bodyPr/>
                    <a:lstStyle/>
                    <a:p>
                      <a:pPr algn="l" fontAlgn="b"/>
                      <a:r>
                        <a:rPr lang="en-US" sz="1200" b="0" i="0" u="none" strike="noStrike" dirty="0">
                          <a:solidFill>
                            <a:srgbClr val="000000"/>
                          </a:solidFill>
                          <a:effectLst/>
                          <a:latin typeface="Calibri" panose="020F0502020204030204" pitchFamily="34" charset="0"/>
                        </a:rPr>
                        <a:t>5 Low construction costs and workmanship. Small, simple design.</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2">
                  <a:txBody>
                    <a:bodyPr/>
                    <a:lstStyle/>
                    <a:p>
                      <a:endParaRPr lang="pt-BR"/>
                    </a:p>
                  </a:txBody>
                  <a:tcPr marL="5406" marR="5406" marT="5406" marB="0" anchor="b">
                    <a:lnL>
                      <a:noFill/>
                    </a:lnL>
                    <a:lnR>
                      <a:noFill/>
                    </a:lnR>
                    <a:lnT>
                      <a:noFill/>
                    </a:lnT>
                    <a:lnB>
                      <a:noFill/>
                    </a:lnB>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4">
                  <a:txBody>
                    <a:bodyPr/>
                    <a:lstStyle/>
                    <a:p>
                      <a:pPr algn="l" fontAlgn="b"/>
                      <a:r>
                        <a:rPr lang="en-US" sz="1200" b="0" i="0" u="none" strike="noStrike" dirty="0">
                          <a:solidFill>
                            <a:srgbClr val="000000"/>
                          </a:solidFill>
                          <a:effectLst/>
                          <a:latin typeface="Calibri" panose="020F0502020204030204" pitchFamily="34" charset="0"/>
                        </a:rPr>
                        <a:t>6 Lowest grade currently meeting building code. Low quality materials and simple designs.</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4">
                  <a:txBody>
                    <a:bodyPr/>
                    <a:lstStyle/>
                    <a:p>
                      <a:pPr algn="l" fontAlgn="b"/>
                      <a:r>
                        <a:rPr lang="en-US" sz="1200" b="0" i="0" u="none" strike="noStrike" dirty="0">
                          <a:solidFill>
                            <a:srgbClr val="000000"/>
                          </a:solidFill>
                          <a:effectLst/>
                          <a:latin typeface="Calibri" panose="020F0502020204030204" pitchFamily="34" charset="0"/>
                        </a:rPr>
                        <a:t>7 Average grade of construction and design. Commonly seen in plats and older sub-divisions.</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6">
                  <a:txBody>
                    <a:bodyPr/>
                    <a:lstStyle/>
                    <a:p>
                      <a:pPr algn="l" fontAlgn="b"/>
                      <a:r>
                        <a:rPr lang="en-US" sz="1200" b="1" i="0" u="none" strike="noStrike" dirty="0">
                          <a:solidFill>
                            <a:srgbClr val="000000"/>
                          </a:solidFill>
                          <a:effectLst/>
                          <a:latin typeface="Calibri" panose="020F0502020204030204" pitchFamily="34" charset="0"/>
                        </a:rPr>
                        <a:t>8 Just above average in construction and design. Usually better materials in both the exterior and interior finish work.</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3">
                  <a:txBody>
                    <a:bodyPr/>
                    <a:lstStyle/>
                    <a:p>
                      <a:pPr algn="l" fontAlgn="b"/>
                      <a:r>
                        <a:rPr lang="en-US" sz="1200" b="1" i="0" u="none" strike="noStrike" dirty="0">
                          <a:solidFill>
                            <a:srgbClr val="000000"/>
                          </a:solidFill>
                          <a:effectLst/>
                          <a:latin typeface="Calibri" panose="020F0502020204030204" pitchFamily="34" charset="0"/>
                        </a:rPr>
                        <a:t>9 Better architectural design with extra interior and exterior design and quality.</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gridSpan="2">
                  <a:txBody>
                    <a:bodyPr/>
                    <a:lstStyle/>
                    <a:p>
                      <a:endParaRPr lang="pt-BR" dirty="0"/>
                    </a:p>
                  </a:txBody>
                  <a:tcPr marL="5406" marR="5406" marT="5406" marB="0" anchor="b">
                    <a:lnL>
                      <a:noFill/>
                    </a:lnL>
                    <a:lnR>
                      <a:noFill/>
                    </a:lnR>
                    <a:lnT>
                      <a:noFill/>
                    </a:lnT>
                    <a:lnB>
                      <a:noFill/>
                    </a:lnB>
                  </a:tcPr>
                </a:tc>
                <a:tc hMerge="1">
                  <a:txBody>
                    <a:bodyPr/>
                    <a:lstStyle/>
                    <a:p>
                      <a:endParaRPr lang="pt-BR"/>
                    </a:p>
                  </a:txBody>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20">
                  <a:txBody>
                    <a:bodyPr/>
                    <a:lstStyle/>
                    <a:p>
                      <a:pPr algn="l" fontAlgn="b"/>
                      <a:r>
                        <a:rPr lang="en-US" sz="1200" b="1" i="0" u="none" strike="noStrike" dirty="0">
                          <a:solidFill>
                            <a:srgbClr val="000000"/>
                          </a:solidFill>
                          <a:effectLst/>
                          <a:latin typeface="Calibri" panose="020F0502020204030204" pitchFamily="34" charset="0"/>
                        </a:rPr>
                        <a:t>10 Homes of this quality generally have high quality features. Finish work is better and more design quality is seen in the floor plans. Generally have a larger square footage.</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r h="97508">
                <a:tc gridSpan="19">
                  <a:txBody>
                    <a:bodyPr/>
                    <a:lstStyle/>
                    <a:p>
                      <a:pPr algn="l" fontAlgn="b"/>
                      <a:r>
                        <a:rPr lang="en-US" sz="1200" b="1" i="0" u="none" strike="noStrike" dirty="0">
                          <a:solidFill>
                            <a:srgbClr val="000000"/>
                          </a:solidFill>
                          <a:effectLst/>
                          <a:latin typeface="Calibri" panose="020F0502020204030204" pitchFamily="34" charset="0"/>
                        </a:rPr>
                        <a:t>11 Custom design and higher quality finish work with added amenities of solid woods, bathroom fixtures and more luxurious options.</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dirty="0"/>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a:txBody>
                    <a:bodyPr/>
                    <a:lstStyle/>
                    <a:p>
                      <a:endParaRPr lang="pt-BR" dirty="0"/>
                    </a:p>
                  </a:txBody>
                  <a:tcPr marL="5406" marR="5406" marT="5406" marB="0" anchor="b">
                    <a:lnL>
                      <a:noFill/>
                    </a:lnL>
                    <a:lnR>
                      <a:noFill/>
                    </a:lnR>
                    <a:lnT>
                      <a:noFill/>
                    </a:lnT>
                    <a:lnB>
                      <a:noFill/>
                    </a:lnB>
                  </a:tcPr>
                </a:tc>
              </a:tr>
              <a:tr h="97508">
                <a:tc gridSpan="18">
                  <a:txBody>
                    <a:bodyPr/>
                    <a:lstStyle/>
                    <a:p>
                      <a:pPr algn="l" fontAlgn="b"/>
                      <a:r>
                        <a:rPr lang="en-US" sz="1200" b="1" i="0" u="none" strike="noStrike" dirty="0">
                          <a:solidFill>
                            <a:srgbClr val="000000"/>
                          </a:solidFill>
                          <a:effectLst/>
                          <a:latin typeface="Calibri" panose="020F0502020204030204" pitchFamily="34" charset="0"/>
                        </a:rPr>
                        <a:t>12 Custom design and excellent builders. All materials are of the highest quality and all conveniences are present.</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r>
              <a:tr h="97508">
                <a:tc gridSpan="19">
                  <a:txBody>
                    <a:bodyPr/>
                    <a:lstStyle/>
                    <a:p>
                      <a:pPr algn="l" fontAlgn="b"/>
                      <a:r>
                        <a:rPr lang="en-US" sz="1200" b="1" i="0" u="none" strike="noStrike" dirty="0">
                          <a:solidFill>
                            <a:srgbClr val="000000"/>
                          </a:solidFill>
                          <a:effectLst/>
                          <a:latin typeface="Calibri" panose="020F0502020204030204" pitchFamily="34" charset="0"/>
                        </a:rPr>
                        <a:t>13 Generally custom designed and built. Mansion level. Large amount of highest quality cabinet work, wood trim, marble, entry ways etc.</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a:txBody>
                    <a:bodyPr/>
                    <a:lstStyle/>
                    <a:p>
                      <a:endParaRPr lang="pt-BR" dirty="0"/>
                    </a:p>
                  </a:txBody>
                  <a:tcPr marL="5406" marR="5406" marT="5406" marB="0" anchor="b">
                    <a:lnL>
                      <a:noFill/>
                    </a:lnL>
                    <a:lnR>
                      <a:noFill/>
                    </a:lnR>
                    <a:lnT>
                      <a:noFill/>
                    </a:lnT>
                    <a:lnB>
                      <a:noFill/>
                    </a:lnB>
                  </a:tcPr>
                </a:tc>
              </a:tr>
            </a:tbl>
          </a:graphicData>
        </a:graphic>
      </p:graphicFrame>
    </p:spTree>
    <p:extLst>
      <p:ext uri="{BB962C8B-B14F-4D97-AF65-F5344CB8AC3E}">
        <p14:creationId xmlns:p14="http://schemas.microsoft.com/office/powerpoint/2010/main" val="9309169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62"/>
        <p:cNvGrpSpPr/>
        <p:nvPr/>
      </p:nvGrpSpPr>
      <p:grpSpPr>
        <a:xfrm>
          <a:off x="0" y="0"/>
          <a:ext cx="0" cy="0"/>
          <a:chOff x="0" y="0"/>
          <a:chExt cx="0" cy="0"/>
        </a:xfrm>
      </p:grpSpPr>
      <p:sp>
        <p:nvSpPr>
          <p:cNvPr id="5864" name="Google Shape;5864;p63"/>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p>
            <a:pPr lvl="0"/>
            <a:r>
              <a:rPr lang="en-US" dirty="0"/>
              <a:t>D</a:t>
            </a:r>
            <a:r>
              <a:rPr lang="en-US" dirty="0" smtClean="0"/>
              <a:t>ata what I am </a:t>
            </a:r>
            <a:r>
              <a:rPr lang="en-US" dirty="0"/>
              <a:t>working </a:t>
            </a:r>
            <a:r>
              <a:rPr lang="en-US" dirty="0" smtClean="0"/>
              <a:t>on - </a:t>
            </a:r>
            <a:r>
              <a:rPr lang="en-US" sz="2800" dirty="0" smtClean="0"/>
              <a:t>Labels</a:t>
            </a:r>
            <a:endParaRPr sz="2800" dirty="0"/>
          </a:p>
        </p:txBody>
      </p:sp>
      <p:graphicFrame>
        <p:nvGraphicFramePr>
          <p:cNvPr id="4" name="Tabela 3"/>
          <p:cNvGraphicFramePr>
            <a:graphicFrameLocks noGrp="1"/>
          </p:cNvGraphicFramePr>
          <p:nvPr>
            <p:extLst>
              <p:ext uri="{D42A27DB-BD31-4B8C-83A1-F6EECF244321}">
                <p14:modId xmlns:p14="http://schemas.microsoft.com/office/powerpoint/2010/main" val="1224154925"/>
              </p:ext>
            </p:extLst>
          </p:nvPr>
        </p:nvGraphicFramePr>
        <p:xfrm>
          <a:off x="714175" y="1381123"/>
          <a:ext cx="8248854" cy="3612823"/>
        </p:xfrm>
        <a:graphic>
          <a:graphicData uri="http://schemas.openxmlformats.org/drawingml/2006/table">
            <a:tbl>
              <a:tblPr/>
              <a:tblGrid>
                <a:gridCol w="2236114"/>
                <a:gridCol w="498044"/>
                <a:gridCol w="36212"/>
                <a:gridCol w="498044"/>
                <a:gridCol w="498044"/>
                <a:gridCol w="498044"/>
                <a:gridCol w="498044"/>
                <a:gridCol w="498044"/>
                <a:gridCol w="498044"/>
                <a:gridCol w="498044"/>
                <a:gridCol w="498044"/>
                <a:gridCol w="498044"/>
                <a:gridCol w="498044"/>
                <a:gridCol w="498044"/>
              </a:tblGrid>
              <a:tr h="353137">
                <a:tc>
                  <a:txBody>
                    <a:bodyPr/>
                    <a:lstStyle/>
                    <a:p>
                      <a:pPr algn="l" fontAlgn="b"/>
                      <a:r>
                        <a:rPr lang="pt-BR" sz="1400" b="1" i="0" u="sng" strike="noStrike" dirty="0" smtClean="0">
                          <a:solidFill>
                            <a:srgbClr val="000000"/>
                          </a:solidFill>
                          <a:effectLst/>
                          <a:latin typeface="Calibri" panose="020F0502020204030204" pitchFamily="34" charset="0"/>
                        </a:rPr>
                        <a:t>BUILDING</a:t>
                      </a:r>
                      <a:r>
                        <a:rPr lang="pt-BR" sz="1400" b="1" i="0" u="sng" strike="noStrike" baseline="0" dirty="0" smtClean="0">
                          <a:solidFill>
                            <a:srgbClr val="000000"/>
                          </a:solidFill>
                          <a:effectLst/>
                          <a:latin typeface="Calibri" panose="020F0502020204030204" pitchFamily="34" charset="0"/>
                        </a:rPr>
                        <a:t> </a:t>
                      </a:r>
                      <a:r>
                        <a:rPr lang="pt-BR" sz="1400" b="1" i="0" u="sng" strike="noStrike" dirty="0" smtClean="0">
                          <a:solidFill>
                            <a:srgbClr val="000000"/>
                          </a:solidFill>
                          <a:effectLst/>
                          <a:latin typeface="Calibri" panose="020F0502020204030204" pitchFamily="34" charset="0"/>
                        </a:rPr>
                        <a:t>CONDITION</a:t>
                      </a:r>
                    </a:p>
                    <a:p>
                      <a:pPr algn="l" fontAlgn="b"/>
                      <a:endParaRPr lang="pt-BR" sz="800" b="1" i="0" u="sng"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r>
              <a:tr h="266439">
                <a:tc gridSpan="2">
                  <a:txBody>
                    <a:bodyPr/>
                    <a:lstStyle/>
                    <a:p>
                      <a:pPr algn="l" fontAlgn="b"/>
                      <a:r>
                        <a:rPr lang="en-US" sz="1200" b="0" i="0" u="none" strike="noStrike" dirty="0">
                          <a:solidFill>
                            <a:srgbClr val="000000"/>
                          </a:solidFill>
                          <a:effectLst/>
                          <a:latin typeface="Calibri" panose="020F0502020204030204" pitchFamily="34" charset="0"/>
                        </a:rPr>
                        <a:t>Relative to age and grade. Coded 1-5</a:t>
                      </a:r>
                      <a:r>
                        <a:rPr lang="en-US" sz="1200" b="0" i="0" u="none" strike="noStrike" dirty="0" smtClean="0">
                          <a:solidFill>
                            <a:srgbClr val="000000"/>
                          </a:solidFill>
                          <a:effectLst/>
                          <a:latin typeface="Calibri" panose="020F0502020204030204" pitchFamily="34" charset="0"/>
                        </a:rPr>
                        <a:t>.</a:t>
                      </a:r>
                    </a:p>
                    <a:p>
                      <a:pPr algn="l" fontAlgn="b"/>
                      <a:endParaRPr lang="en-US" sz="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a:txBody>
                    <a:bodyPr/>
                    <a:lstStyle/>
                    <a:p>
                      <a:endParaRPr lang="pt-BR" dirty="0"/>
                    </a:p>
                  </a:txBody>
                  <a:tcPr marL="5406" marR="5406" marT="5406" marB="0" anchor="b">
                    <a:lnL>
                      <a:noFill/>
                    </a:lnL>
                    <a:lnR>
                      <a:noFill/>
                    </a:lnR>
                    <a:lnT>
                      <a:noFill/>
                    </a:lnT>
                    <a:lnB>
                      <a:noFill/>
                    </a:lnB>
                  </a:tcPr>
                </a:tc>
                <a:tc>
                  <a:txBody>
                    <a:bodyPr/>
                    <a:lstStyle/>
                    <a:p>
                      <a:pPr algn="l" fontAlgn="b"/>
                      <a:endParaRPr lang="pt-BR"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r>
              <a:tr h="772667">
                <a:tc gridSpan="14">
                  <a:txBody>
                    <a:bodyPr/>
                    <a:lstStyle/>
                    <a:p>
                      <a:pPr algn="l" fontAlgn="b"/>
                      <a:r>
                        <a:rPr lang="en-US" sz="1200" b="0" i="0" u="none" strike="noStrike" dirty="0">
                          <a:solidFill>
                            <a:srgbClr val="000000"/>
                          </a:solidFill>
                          <a:effectLst/>
                          <a:latin typeface="Calibri" panose="020F0502020204030204" pitchFamily="34" charset="0"/>
                        </a:rPr>
                        <a:t>1 = Poor- Worn out. Repair and overhaul needed on painted surfaces, roofing, plumbing, heating and numerous functional inadequacies. Excessive deferred maintenance and abuse, limited value-in-use, approaching abandonment or major reconstruction; reuse or change in occupancy is imminent. Effective age is near the end of the scale regardless of the actual chronological age</a:t>
                      </a:r>
                      <a:r>
                        <a:rPr lang="en-US" sz="1200" b="0" i="0" u="none" strike="noStrike" dirty="0" smtClean="0">
                          <a:solidFill>
                            <a:srgbClr val="000000"/>
                          </a:solidFill>
                          <a:effectLst/>
                          <a:latin typeface="Calibri" panose="020F0502020204030204" pitchFamily="34" charset="0"/>
                        </a:rPr>
                        <a:t>.</a:t>
                      </a:r>
                    </a:p>
                    <a:p>
                      <a:pPr algn="l" fontAlgn="b"/>
                      <a:endParaRPr lang="en-US"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r h="492910">
                <a:tc gridSpan="14">
                  <a:txBody>
                    <a:bodyPr/>
                    <a:lstStyle/>
                    <a:p>
                      <a:pPr algn="l" fontAlgn="b"/>
                      <a:r>
                        <a:rPr lang="en-US" sz="1200" b="0" i="0" u="none" strike="noStrike" dirty="0">
                          <a:solidFill>
                            <a:srgbClr val="000000"/>
                          </a:solidFill>
                          <a:effectLst/>
                          <a:latin typeface="Calibri" panose="020F0502020204030204" pitchFamily="34" charset="0"/>
                        </a:rPr>
                        <a:t>2 = Fair- Badly worn. Much repair needed. Many items need refinishing or overhauling, deferred maintenance obvious, inadequate building utility and systems all shortening the life expectancy and increasing the effective age</a:t>
                      </a:r>
                      <a:r>
                        <a:rPr lang="en-US" sz="1200" b="0" i="0" u="none" strike="noStrike" dirty="0" smtClean="0">
                          <a:solidFill>
                            <a:srgbClr val="000000"/>
                          </a:solidFill>
                          <a:effectLst/>
                          <a:latin typeface="Calibri" panose="020F0502020204030204" pitchFamily="34" charset="0"/>
                        </a:rPr>
                        <a:t>.</a:t>
                      </a:r>
                    </a:p>
                    <a:p>
                      <a:pPr algn="l" fontAlgn="b"/>
                      <a:endParaRPr lang="en-US"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r h="593112">
                <a:tc gridSpan="14">
                  <a:txBody>
                    <a:bodyPr/>
                    <a:lstStyle/>
                    <a:p>
                      <a:pPr algn="l" fontAlgn="b"/>
                      <a:r>
                        <a:rPr lang="en-US" sz="1200" b="1" i="0" u="none" strike="noStrike" dirty="0">
                          <a:solidFill>
                            <a:srgbClr val="000000"/>
                          </a:solidFill>
                          <a:effectLst/>
                          <a:latin typeface="Calibri" panose="020F0502020204030204" pitchFamily="34" charset="0"/>
                        </a:rPr>
                        <a:t>3 = Average- Some evidence of deferred maintenance and normal obsolescence with age in that a few minor repairs are needed, along with some refinishing. All major components still functional and contributing toward an extended life expectancy. Effective age and utility is standard for like properties of its class and usage</a:t>
                      </a:r>
                      <a:r>
                        <a:rPr lang="en-US" sz="1200" b="1" i="0" u="none" strike="noStrike" dirty="0" smtClean="0">
                          <a:solidFill>
                            <a:srgbClr val="000000"/>
                          </a:solidFill>
                          <a:effectLst/>
                          <a:latin typeface="Calibri" panose="020F0502020204030204" pitchFamily="34" charset="0"/>
                        </a:rPr>
                        <a:t>.</a:t>
                      </a:r>
                    </a:p>
                    <a:p>
                      <a:pPr algn="l" fontAlgn="b"/>
                      <a:endParaRPr lang="en-US" sz="400" b="1"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r h="519552">
                <a:tc gridSpan="14">
                  <a:txBody>
                    <a:bodyPr/>
                    <a:lstStyle/>
                    <a:p>
                      <a:pPr algn="l" fontAlgn="b"/>
                      <a:r>
                        <a:rPr lang="en-US" sz="1200" b="1" i="0" u="none" strike="noStrike" dirty="0">
                          <a:solidFill>
                            <a:srgbClr val="000000"/>
                          </a:solidFill>
                          <a:effectLst/>
                          <a:latin typeface="Calibri" panose="020F0502020204030204" pitchFamily="34" charset="0"/>
                        </a:rPr>
                        <a:t>4 = Good- No obvious maintenance required but neither is everything new. Appearance and utility are above the standard and the overall effective age will be lower than the typical property</a:t>
                      </a:r>
                      <a:r>
                        <a:rPr lang="en-US" sz="1200" b="1" i="0" u="none" strike="noStrike" dirty="0" smtClean="0">
                          <a:solidFill>
                            <a:srgbClr val="000000"/>
                          </a:solidFill>
                          <a:effectLst/>
                          <a:latin typeface="Calibri" panose="020F0502020204030204" pitchFamily="34" charset="0"/>
                        </a:rPr>
                        <a:t>.</a:t>
                      </a:r>
                    </a:p>
                    <a:p>
                      <a:pPr algn="l" fontAlgn="b"/>
                      <a:endParaRPr lang="en-US" sz="400" b="1"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r h="593112">
                <a:tc gridSpan="14">
                  <a:txBody>
                    <a:bodyPr/>
                    <a:lstStyle/>
                    <a:p>
                      <a:pPr algn="l" fontAlgn="b"/>
                      <a:r>
                        <a:rPr lang="en-US" sz="1200" b="1" i="0" u="none" strike="noStrike" dirty="0">
                          <a:solidFill>
                            <a:srgbClr val="000000"/>
                          </a:solidFill>
                          <a:effectLst/>
                          <a:latin typeface="Calibri" panose="020F0502020204030204" pitchFamily="34" charset="0"/>
                        </a:rPr>
                        <a:t>5= Very Good- All items well maintained, many having been overhauled and repaired as they have shown signs of wear, increasing the life expectancy and lowering the effective age with little deterioration or obsolescence evident with a high degree of utility.</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bl>
          </a:graphicData>
        </a:graphic>
      </p:graphicFrame>
    </p:spTree>
    <p:extLst>
      <p:ext uri="{BB962C8B-B14F-4D97-AF65-F5344CB8AC3E}">
        <p14:creationId xmlns:p14="http://schemas.microsoft.com/office/powerpoint/2010/main" val="6329736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62"/>
        <p:cNvGrpSpPr/>
        <p:nvPr/>
      </p:nvGrpSpPr>
      <p:grpSpPr>
        <a:xfrm>
          <a:off x="0" y="0"/>
          <a:ext cx="0" cy="0"/>
          <a:chOff x="0" y="0"/>
          <a:chExt cx="0" cy="0"/>
        </a:xfrm>
      </p:grpSpPr>
      <p:sp>
        <p:nvSpPr>
          <p:cNvPr id="5863" name="Google Shape;5863;p63"/>
          <p:cNvSpPr txBox="1">
            <a:spLocks noGrp="1"/>
          </p:cNvSpPr>
          <p:nvPr>
            <p:ph type="body" idx="1"/>
          </p:nvPr>
        </p:nvSpPr>
        <p:spPr>
          <a:xfrm>
            <a:off x="714175" y="1334000"/>
            <a:ext cx="7715700" cy="3267000"/>
          </a:xfrm>
          <a:prstGeom prst="rect">
            <a:avLst/>
          </a:prstGeom>
        </p:spPr>
        <p:txBody>
          <a:bodyPr spcFirstLastPara="1" wrap="square" lIns="91425" tIns="91425" rIns="91425" bIns="91425" anchor="ctr" anchorCtr="0">
            <a:noAutofit/>
          </a:bodyPr>
          <a:lstStyle/>
          <a:p>
            <a:pPr lvl="0" indent="-304800">
              <a:spcBef>
                <a:spcPts val="1000"/>
              </a:spcBef>
              <a:buSzPts val="1200"/>
              <a:buAutoNum type="arabicPeriod"/>
            </a:pPr>
            <a:r>
              <a:rPr lang="en-US" sz="2400" dirty="0"/>
              <a:t>How many historic houses (over 100 years old) are there in King County</a:t>
            </a:r>
            <a:r>
              <a:rPr lang="en-US" sz="2400" dirty="0" smtClean="0"/>
              <a:t>?</a:t>
            </a:r>
          </a:p>
          <a:p>
            <a:pPr lvl="0" indent="-304800">
              <a:spcBef>
                <a:spcPts val="1000"/>
              </a:spcBef>
              <a:buSzPts val="1200"/>
              <a:buAutoNum type="arabicPeriod"/>
            </a:pPr>
            <a:r>
              <a:rPr lang="en-US" sz="2400" dirty="0" smtClean="0"/>
              <a:t>What </a:t>
            </a:r>
            <a:r>
              <a:rPr lang="en-US" sz="2400" dirty="0"/>
              <a:t>is their profile when it comes to the possibility of renovation? Which ones are worth it</a:t>
            </a:r>
            <a:r>
              <a:rPr lang="en-US" sz="2400" dirty="0" smtClean="0"/>
              <a:t>?</a:t>
            </a:r>
          </a:p>
          <a:p>
            <a:pPr lvl="0" indent="-304800">
              <a:spcBef>
                <a:spcPts val="1000"/>
              </a:spcBef>
              <a:buSzPts val="1200"/>
              <a:buAutoNum type="arabicPeriod"/>
            </a:pPr>
            <a:r>
              <a:rPr lang="en-US" sz="2400" dirty="0" smtClean="0"/>
              <a:t>How to define a good neighborhood for a investor?</a:t>
            </a:r>
          </a:p>
          <a:p>
            <a:pPr lvl="0" indent="-304800">
              <a:spcBef>
                <a:spcPts val="1000"/>
              </a:spcBef>
              <a:buSzPts val="1200"/>
              <a:buAutoNum type="arabicPeriod"/>
            </a:pPr>
            <a:r>
              <a:rPr lang="en-US" sz="2400" dirty="0" smtClean="0"/>
              <a:t>Is </a:t>
            </a:r>
            <a:r>
              <a:rPr lang="en-US" sz="2400" dirty="0"/>
              <a:t>it possible to find houses in this profile that are worth investing in for later sale?</a:t>
            </a:r>
            <a:endParaRPr lang="en-US" sz="2400" dirty="0" smtClean="0"/>
          </a:p>
          <a:p>
            <a:pPr lvl="0" indent="-304800">
              <a:spcBef>
                <a:spcPts val="1000"/>
              </a:spcBef>
              <a:buSzPts val="1200"/>
              <a:buAutoNum type="arabicPeriod"/>
            </a:pPr>
            <a:endParaRPr dirty="0"/>
          </a:p>
        </p:txBody>
      </p:sp>
      <p:sp>
        <p:nvSpPr>
          <p:cNvPr id="5864" name="Google Shape;5864;p63"/>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p>
            <a:pPr lvl="0"/>
            <a:r>
              <a:rPr lang="en-US" dirty="0" smtClean="0"/>
              <a:t>Hypothesis</a:t>
            </a:r>
            <a:endParaRPr dirty="0"/>
          </a:p>
        </p:txBody>
      </p:sp>
    </p:spTree>
    <p:extLst>
      <p:ext uri="{BB962C8B-B14F-4D97-AF65-F5344CB8AC3E}">
        <p14:creationId xmlns:p14="http://schemas.microsoft.com/office/powerpoint/2010/main" val="19995397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51"/>
        <p:cNvGrpSpPr/>
        <p:nvPr/>
      </p:nvGrpSpPr>
      <p:grpSpPr>
        <a:xfrm>
          <a:off x="0" y="0"/>
          <a:ext cx="0" cy="0"/>
          <a:chOff x="0" y="0"/>
          <a:chExt cx="0" cy="0"/>
        </a:xfrm>
      </p:grpSpPr>
      <p:sp>
        <p:nvSpPr>
          <p:cNvPr id="6552" name="Google Shape;6552;p72"/>
          <p:cNvSpPr/>
          <p:nvPr/>
        </p:nvSpPr>
        <p:spPr>
          <a:xfrm>
            <a:off x="5311267" y="2990462"/>
            <a:ext cx="31280" cy="35865"/>
          </a:xfrm>
          <a:custGeom>
            <a:avLst/>
            <a:gdLst/>
            <a:ahLst/>
            <a:cxnLst/>
            <a:rect l="l" t="t" r="r" b="b"/>
            <a:pathLst>
              <a:path w="498" h="571" extrusionOk="0">
                <a:moveTo>
                  <a:pt x="230" y="0"/>
                </a:moveTo>
                <a:cubicBezTo>
                  <a:pt x="202" y="0"/>
                  <a:pt x="173" y="10"/>
                  <a:pt x="154" y="29"/>
                </a:cubicBezTo>
                <a:cubicBezTo>
                  <a:pt x="1" y="144"/>
                  <a:pt x="1" y="373"/>
                  <a:pt x="154" y="526"/>
                </a:cubicBezTo>
                <a:cubicBezTo>
                  <a:pt x="176" y="548"/>
                  <a:pt x="211" y="570"/>
                  <a:pt x="251" y="570"/>
                </a:cubicBezTo>
                <a:cubicBezTo>
                  <a:pt x="280" y="570"/>
                  <a:pt x="313" y="559"/>
                  <a:pt x="345" y="526"/>
                </a:cubicBezTo>
                <a:cubicBezTo>
                  <a:pt x="498" y="373"/>
                  <a:pt x="498" y="144"/>
                  <a:pt x="307" y="29"/>
                </a:cubicBezTo>
                <a:cubicBezTo>
                  <a:pt x="288" y="10"/>
                  <a:pt x="259" y="0"/>
                  <a:pt x="230" y="0"/>
                </a:cubicBezTo>
                <a:close/>
              </a:path>
            </a:pathLst>
          </a:custGeom>
          <a:solidFill>
            <a:srgbClr val="F0E2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txBox="1">
            <a:spLocks noGrp="1"/>
          </p:cNvSpPr>
          <p:nvPr>
            <p:ph type="title"/>
          </p:nvPr>
        </p:nvSpPr>
        <p:spPr>
          <a:xfrm>
            <a:off x="5260935" y="495299"/>
            <a:ext cx="3787815" cy="819151"/>
          </a:xfrm>
          <a:prstGeom prst="rect">
            <a:avLst/>
          </a:prstGeom>
        </p:spPr>
        <p:txBody>
          <a:bodyPr spcFirstLastPara="1" wrap="square" lIns="91425" tIns="91425" rIns="91425" bIns="91425" anchor="ctr" anchorCtr="0">
            <a:noAutofit/>
          </a:bodyPr>
          <a:lstStyle/>
          <a:p>
            <a:pPr lvl="0"/>
            <a:r>
              <a:rPr lang="en-US" sz="2400" dirty="0" smtClean="0"/>
              <a:t>Results </a:t>
            </a:r>
            <a:r>
              <a:rPr lang="en-US" sz="2400" dirty="0"/>
              <a:t>of </a:t>
            </a:r>
            <a:r>
              <a:rPr lang="en-US" sz="2400" dirty="0" smtClean="0"/>
              <a:t>the hypothesis 1, 2 and 3</a:t>
            </a:r>
            <a:endParaRPr sz="2400" dirty="0"/>
          </a:p>
        </p:txBody>
      </p:sp>
      <p:pic>
        <p:nvPicPr>
          <p:cNvPr id="8" name="Imagem 7"/>
          <p:cNvPicPr>
            <a:picLocks noChangeAspect="1"/>
          </p:cNvPicPr>
          <p:nvPr/>
        </p:nvPicPr>
        <p:blipFill>
          <a:blip r:embed="rId4"/>
          <a:stretch>
            <a:fillRect/>
          </a:stretch>
        </p:blipFill>
        <p:spPr>
          <a:xfrm>
            <a:off x="-1432" y="10072"/>
            <a:ext cx="5262367" cy="5133427"/>
          </a:xfrm>
          <a:prstGeom prst="rect">
            <a:avLst/>
          </a:prstGeom>
        </p:spPr>
      </p:pic>
      <p:graphicFrame>
        <p:nvGraphicFramePr>
          <p:cNvPr id="4" name="Tabela 3"/>
          <p:cNvGraphicFramePr>
            <a:graphicFrameLocks noGrp="1"/>
          </p:cNvGraphicFramePr>
          <p:nvPr>
            <p:extLst>
              <p:ext uri="{D42A27DB-BD31-4B8C-83A1-F6EECF244321}">
                <p14:modId xmlns:p14="http://schemas.microsoft.com/office/powerpoint/2010/main" val="3705631521"/>
              </p:ext>
            </p:extLst>
          </p:nvPr>
        </p:nvGraphicFramePr>
        <p:xfrm>
          <a:off x="5489575" y="1365231"/>
          <a:ext cx="3559175" cy="1240875"/>
        </p:xfrm>
        <a:graphic>
          <a:graphicData uri="http://schemas.openxmlformats.org/drawingml/2006/table">
            <a:tbl>
              <a:tblPr/>
              <a:tblGrid>
                <a:gridCol w="2865329"/>
                <a:gridCol w="693846"/>
              </a:tblGrid>
              <a:tr h="248175">
                <a:tc>
                  <a:txBody>
                    <a:bodyPr/>
                    <a:lstStyle/>
                    <a:p>
                      <a:pPr algn="ctr" fontAlgn="b"/>
                      <a:r>
                        <a:rPr lang="pt-BR" sz="1100" b="1" i="0" u="none" strike="noStrike" dirty="0" err="1">
                          <a:solidFill>
                            <a:srgbClr val="000000"/>
                          </a:solidFill>
                          <a:effectLst/>
                          <a:latin typeface="Calibri" panose="020F0502020204030204" pitchFamily="34" charset="0"/>
                        </a:rPr>
                        <a:t>Historic</a:t>
                      </a:r>
                      <a:r>
                        <a:rPr lang="pt-BR" sz="1100" b="1" i="0" u="none" strike="noStrike" dirty="0">
                          <a:solidFill>
                            <a:srgbClr val="000000"/>
                          </a:solidFill>
                          <a:effectLst/>
                          <a:latin typeface="Calibri" panose="020F0502020204030204" pitchFamily="34" charset="0"/>
                        </a:rPr>
                        <a:t> </a:t>
                      </a:r>
                      <a:r>
                        <a:rPr lang="pt-BR" sz="1100" b="1" i="0" u="none" strike="noStrike" dirty="0" err="1">
                          <a:solidFill>
                            <a:srgbClr val="000000"/>
                          </a:solidFill>
                          <a:effectLst/>
                          <a:latin typeface="Calibri" panose="020F0502020204030204" pitchFamily="34" charset="0"/>
                        </a:rPr>
                        <a:t>houses</a:t>
                      </a:r>
                      <a:r>
                        <a:rPr lang="pt-BR" sz="1100" b="1" i="0" u="none" strike="noStrike" dirty="0">
                          <a:solidFill>
                            <a:srgbClr val="000000"/>
                          </a:solidFill>
                          <a:effectLst/>
                          <a:latin typeface="Calibri" panose="020F0502020204030204" pitchFamily="34" charset="0"/>
                        </a:rPr>
                        <a:t> profile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D966"/>
                    </a:solidFill>
                  </a:tcPr>
                </a:tc>
                <a:tc>
                  <a:txBody>
                    <a:bodyPr/>
                    <a:lstStyle/>
                    <a:p>
                      <a:pPr algn="ctr" fontAlgn="b"/>
                      <a:r>
                        <a:rPr lang="pt-BR" sz="1100" b="1"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D966"/>
                    </a:solidFill>
                  </a:tcPr>
                </a:tc>
              </a:tr>
              <a:tr h="248175">
                <a:tc>
                  <a:txBody>
                    <a:bodyPr/>
                    <a:lstStyle/>
                    <a:p>
                      <a:pPr algn="l" fontAlgn="b"/>
                      <a:r>
                        <a:rPr lang="en-US" sz="1100" b="0" i="0" u="none" strike="noStrike" dirty="0">
                          <a:solidFill>
                            <a:srgbClr val="000000"/>
                          </a:solidFill>
                          <a:effectLst/>
                          <a:latin typeface="Calibri" panose="020F0502020204030204" pitchFamily="34" charset="0"/>
                        </a:rPr>
                        <a:t>Not </a:t>
                      </a:r>
                      <a:r>
                        <a:rPr lang="en-US" sz="1100" b="0" i="0" u="none" strike="noStrike" dirty="0" smtClean="0">
                          <a:solidFill>
                            <a:srgbClr val="000000"/>
                          </a:solidFill>
                          <a:effectLst/>
                          <a:latin typeface="Calibri" panose="020F0502020204030204" pitchFamily="34" charset="0"/>
                        </a:rPr>
                        <a:t>Reformed*: </a:t>
                      </a:r>
                      <a:r>
                        <a:rPr lang="en-US" sz="1100" b="0" i="0" u="none" strike="noStrike" dirty="0">
                          <a:solidFill>
                            <a:srgbClr val="000000"/>
                          </a:solidFill>
                          <a:effectLst/>
                          <a:latin typeface="Calibri" panose="020F0502020204030204" pitchFamily="34" charset="0"/>
                        </a:rPr>
                        <a:t>Low cost reformations</a:t>
                      </a:r>
                    </a:p>
                  </a:txBody>
                  <a:tcPr marL="9525" marR="9525" marT="9525" marB="0" anchor="b">
                    <a:lnL>
                      <a:noFill/>
                    </a:lnL>
                    <a:lnR>
                      <a:noFill/>
                    </a:lnR>
                    <a:lnT>
                      <a:noFill/>
                    </a:lnT>
                    <a:lnB>
                      <a:noFill/>
                    </a:lnB>
                  </a:tcPr>
                </a:tc>
                <a:tc>
                  <a:txBody>
                    <a:bodyPr/>
                    <a:lstStyle/>
                    <a:p>
                      <a:pPr algn="l" fontAlgn="b"/>
                      <a:r>
                        <a:rPr lang="pt-BR" sz="1100" b="0" i="0" u="none" strike="noStrike">
                          <a:solidFill>
                            <a:srgbClr val="000000"/>
                          </a:solidFill>
                          <a:effectLst/>
                          <a:latin typeface="Calibri" panose="020F0502020204030204" pitchFamily="34" charset="0"/>
                        </a:rPr>
                        <a:t>              198 </a:t>
                      </a:r>
                    </a:p>
                  </a:txBody>
                  <a:tcPr marL="9525" marR="9525" marT="9525" marB="0" anchor="b">
                    <a:lnL>
                      <a:noFill/>
                    </a:lnL>
                    <a:lnR>
                      <a:noFill/>
                    </a:lnR>
                    <a:lnT>
                      <a:noFill/>
                    </a:lnT>
                    <a:lnB>
                      <a:noFill/>
                    </a:lnB>
                  </a:tcPr>
                </a:tc>
              </a:tr>
              <a:tr h="248175">
                <a:tc>
                  <a:txBody>
                    <a:bodyPr/>
                    <a:lstStyle/>
                    <a:p>
                      <a:pPr algn="l" fontAlgn="b"/>
                      <a:r>
                        <a:rPr lang="en-US" sz="1100" b="0" i="0" u="none" strike="noStrike" dirty="0">
                          <a:solidFill>
                            <a:srgbClr val="000000"/>
                          </a:solidFill>
                          <a:effectLst/>
                          <a:latin typeface="Calibri" panose="020F0502020204030204" pitchFamily="34" charset="0"/>
                        </a:rPr>
                        <a:t>Not </a:t>
                      </a:r>
                      <a:r>
                        <a:rPr lang="en-US" sz="1100" b="0" i="0" u="none" strike="noStrike" dirty="0" smtClean="0">
                          <a:solidFill>
                            <a:srgbClr val="000000"/>
                          </a:solidFill>
                          <a:effectLst/>
                          <a:latin typeface="Calibri" panose="020F0502020204030204" pitchFamily="34" charset="0"/>
                        </a:rPr>
                        <a:t>Reformed*: </a:t>
                      </a:r>
                      <a:r>
                        <a:rPr lang="en-US" sz="1100" b="0" i="0" u="none" strike="noStrike" dirty="0">
                          <a:solidFill>
                            <a:srgbClr val="000000"/>
                          </a:solidFill>
                          <a:effectLst/>
                          <a:latin typeface="Calibri" panose="020F0502020204030204" pitchFamily="34" charset="0"/>
                        </a:rPr>
                        <a:t>Without need for reformation</a:t>
                      </a:r>
                    </a:p>
                  </a:txBody>
                  <a:tcPr marL="9525" marR="9525" marT="9525" marB="0" anchor="b">
                    <a:lnL>
                      <a:noFill/>
                    </a:lnL>
                    <a:lnR>
                      <a:noFill/>
                    </a:lnR>
                    <a:lnT>
                      <a:noFill/>
                    </a:lnT>
                    <a:lnB>
                      <a:noFill/>
                    </a:lnB>
                    <a:solidFill>
                      <a:srgbClr val="FFE699"/>
                    </a:solidFill>
                  </a:tcPr>
                </a:tc>
                <a:tc>
                  <a:txBody>
                    <a:bodyPr/>
                    <a:lstStyle/>
                    <a:p>
                      <a:pPr algn="l" fontAlgn="b"/>
                      <a:r>
                        <a:rPr lang="pt-BR" sz="1100" b="0" i="0" u="none" strike="noStrike">
                          <a:solidFill>
                            <a:srgbClr val="000000"/>
                          </a:solidFill>
                          <a:effectLst/>
                          <a:latin typeface="Calibri" panose="020F0502020204030204" pitchFamily="34" charset="0"/>
                        </a:rPr>
                        <a:t>              235 </a:t>
                      </a:r>
                    </a:p>
                  </a:txBody>
                  <a:tcPr marL="9525" marR="9525" marT="9525" marB="0" anchor="b">
                    <a:lnL>
                      <a:noFill/>
                    </a:lnL>
                    <a:lnR>
                      <a:noFill/>
                    </a:lnR>
                    <a:lnT>
                      <a:noFill/>
                    </a:lnT>
                    <a:lnB>
                      <a:noFill/>
                    </a:lnB>
                    <a:solidFill>
                      <a:srgbClr val="FFE699"/>
                    </a:solidFill>
                  </a:tcPr>
                </a:tc>
              </a:tr>
              <a:tr h="248175">
                <a:tc>
                  <a:txBody>
                    <a:bodyPr/>
                    <a:lstStyle/>
                    <a:p>
                      <a:pPr algn="l" fontAlgn="b"/>
                      <a:r>
                        <a:rPr lang="pt-BR" sz="1100" b="0" i="0" u="none" strike="noStrike" dirty="0" err="1">
                          <a:solidFill>
                            <a:srgbClr val="000000"/>
                          </a:solidFill>
                          <a:effectLst/>
                          <a:latin typeface="Calibri" panose="020F0502020204030204" pitchFamily="34" charset="0"/>
                        </a:rPr>
                        <a:t>Not</a:t>
                      </a:r>
                      <a:r>
                        <a:rPr lang="pt-BR" sz="1100" b="0" i="0" u="none" strike="noStrike" dirty="0">
                          <a:solidFill>
                            <a:srgbClr val="000000"/>
                          </a:solidFill>
                          <a:effectLst/>
                          <a:latin typeface="Calibri" panose="020F0502020204030204" pitchFamily="34" charset="0"/>
                        </a:rPr>
                        <a:t> </a:t>
                      </a:r>
                      <a:r>
                        <a:rPr lang="pt-BR" sz="1100" b="0" i="0" u="none" strike="noStrike" dirty="0" err="1" smtClean="0">
                          <a:solidFill>
                            <a:srgbClr val="000000"/>
                          </a:solidFill>
                          <a:effectLst/>
                          <a:latin typeface="Calibri" panose="020F0502020204030204" pitchFamily="34" charset="0"/>
                        </a:rPr>
                        <a:t>reformed</a:t>
                      </a:r>
                      <a:r>
                        <a:rPr lang="pt-BR" sz="1100" b="0" i="0" u="none" strike="noStrike" dirty="0" smtClean="0">
                          <a:solidFill>
                            <a:srgbClr val="000000"/>
                          </a:solidFill>
                          <a:effectLst/>
                          <a:latin typeface="Calibri" panose="020F0502020204030204" pitchFamily="34" charset="0"/>
                        </a:rPr>
                        <a:t>*</a:t>
                      </a:r>
                      <a:endParaRPr lang="pt-BR"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r>
                        <a:rPr lang="pt-BR" sz="1100" b="0" i="0" u="none" strike="noStrike" dirty="0">
                          <a:solidFill>
                            <a:srgbClr val="000000"/>
                          </a:solidFill>
                          <a:effectLst/>
                          <a:latin typeface="Calibri" panose="020F0502020204030204" pitchFamily="34" charset="0"/>
                        </a:rPr>
                        <a:t>          1.370 </a:t>
                      </a:r>
                    </a:p>
                  </a:txBody>
                  <a:tcPr marL="9525" marR="9525" marT="9525" marB="0" anchor="b">
                    <a:lnL>
                      <a:noFill/>
                    </a:lnL>
                    <a:lnR>
                      <a:noFill/>
                    </a:lnR>
                    <a:lnT>
                      <a:noFill/>
                    </a:lnT>
                    <a:lnB>
                      <a:noFill/>
                    </a:lnB>
                  </a:tcPr>
                </a:tc>
              </a:tr>
              <a:tr h="248175">
                <a:tc>
                  <a:txBody>
                    <a:bodyPr/>
                    <a:lstStyle/>
                    <a:p>
                      <a:pPr algn="l" fontAlgn="b"/>
                      <a:r>
                        <a:rPr lang="pt-BR" sz="1100" b="0" i="0" u="none" strike="noStrike" dirty="0" smtClean="0">
                          <a:solidFill>
                            <a:srgbClr val="000000"/>
                          </a:solidFill>
                          <a:effectLst/>
                          <a:latin typeface="Calibri" panose="020F0502020204030204" pitchFamily="34" charset="0"/>
                        </a:rPr>
                        <a:t>Total</a:t>
                      </a:r>
                    </a:p>
                  </a:txBody>
                  <a:tcPr marL="9525" marR="9525" marT="9525" marB="0" anchor="b">
                    <a:lnL>
                      <a:noFill/>
                    </a:lnL>
                    <a:lnR>
                      <a:noFill/>
                    </a:lnR>
                    <a:lnT>
                      <a:noFill/>
                    </a:lnT>
                    <a:lnB>
                      <a:noFill/>
                    </a:lnB>
                    <a:solidFill>
                      <a:srgbClr val="FFE699"/>
                    </a:solidFill>
                  </a:tcPr>
                </a:tc>
                <a:tc>
                  <a:txBody>
                    <a:bodyPr/>
                    <a:lstStyle/>
                    <a:p>
                      <a:pPr algn="ctr" fontAlgn="b"/>
                      <a:r>
                        <a:rPr lang="pt-BR" sz="1100" b="1" i="0" u="none" strike="noStrike" dirty="0" smtClean="0">
                          <a:solidFill>
                            <a:srgbClr val="000000"/>
                          </a:solidFill>
                          <a:effectLst/>
                          <a:latin typeface="Calibri" panose="020F0502020204030204" pitchFamily="34" charset="0"/>
                        </a:rPr>
                        <a:t>1.803</a:t>
                      </a:r>
                    </a:p>
                  </a:txBody>
                  <a:tcPr marL="9525" marR="9525" marT="9525" marB="0" anchor="b">
                    <a:lnL>
                      <a:noFill/>
                    </a:lnL>
                    <a:lnR>
                      <a:noFill/>
                    </a:lnR>
                    <a:lnT>
                      <a:noFill/>
                    </a:lnT>
                    <a:lnB>
                      <a:noFill/>
                    </a:lnB>
                    <a:solidFill>
                      <a:srgbClr val="FFE699"/>
                    </a:solidFill>
                  </a:tcPr>
                </a:tc>
              </a:tr>
            </a:tbl>
          </a:graphicData>
        </a:graphic>
      </p:graphicFrame>
      <p:sp>
        <p:nvSpPr>
          <p:cNvPr id="11" name="Google Shape;5957;p66"/>
          <p:cNvSpPr txBox="1">
            <a:spLocks/>
          </p:cNvSpPr>
          <p:nvPr/>
        </p:nvSpPr>
        <p:spPr>
          <a:xfrm>
            <a:off x="5394284" y="2576785"/>
            <a:ext cx="3521115" cy="2427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100"/>
              <a:buFont typeface="Commissioner"/>
              <a:buNone/>
              <a:defRPr sz="2500" b="0" i="0" u="none" strike="noStrike" cap="none">
                <a:solidFill>
                  <a:schemeClr val="dk2"/>
                </a:solidFill>
                <a:latin typeface="Commissioner"/>
                <a:ea typeface="Commissioner"/>
                <a:cs typeface="Commissioner"/>
                <a:sym typeface="Commissioner"/>
              </a:defRPr>
            </a:lvl1pPr>
            <a:lvl2pPr marL="914400" marR="0" lvl="1"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2pPr>
            <a:lvl3pPr marL="1371600" marR="0" lvl="2"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3pPr>
            <a:lvl4pPr marL="1828800" marR="0" lvl="3"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4pPr>
            <a:lvl5pPr marL="2286000" marR="0" lvl="4"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5pPr>
            <a:lvl6pPr marL="2743200" marR="0" lvl="5"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6pPr>
            <a:lvl7pPr marL="3200400" marR="0" lvl="6"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7pPr>
            <a:lvl8pPr marL="3657600" marR="0" lvl="7"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8pPr>
            <a:lvl9pPr marL="4114800" marR="0" lvl="8"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9pPr>
          </a:lstStyle>
          <a:p>
            <a:pPr marL="0" indent="0" algn="l"/>
            <a:r>
              <a:rPr lang="pt-BR" sz="800" dirty="0" smtClean="0">
                <a:solidFill>
                  <a:schemeClr val="bg1">
                    <a:lumMod val="10000"/>
                  </a:schemeClr>
                </a:solidFill>
              </a:rPr>
              <a:t>* </a:t>
            </a:r>
            <a:r>
              <a:rPr lang="pt-BR" sz="800" dirty="0" err="1" smtClean="0">
                <a:solidFill>
                  <a:schemeClr val="bg1">
                    <a:lumMod val="10000"/>
                  </a:schemeClr>
                </a:solidFill>
              </a:rPr>
              <a:t>Not</a:t>
            </a:r>
            <a:r>
              <a:rPr lang="pt-BR" sz="800" dirty="0" smtClean="0">
                <a:solidFill>
                  <a:schemeClr val="bg1">
                    <a:lumMod val="10000"/>
                  </a:schemeClr>
                </a:solidFill>
              </a:rPr>
              <a:t> </a:t>
            </a:r>
            <a:r>
              <a:rPr lang="pt-BR" sz="800" dirty="0" err="1" smtClean="0">
                <a:solidFill>
                  <a:schemeClr val="bg1">
                    <a:lumMod val="10000"/>
                  </a:schemeClr>
                </a:solidFill>
              </a:rPr>
              <a:t>reformed</a:t>
            </a:r>
            <a:r>
              <a:rPr lang="pt-BR" sz="800" dirty="0" smtClean="0">
                <a:solidFill>
                  <a:schemeClr val="bg1">
                    <a:lumMod val="10000"/>
                  </a:schemeClr>
                </a:solidFill>
              </a:rPr>
              <a:t> in </a:t>
            </a:r>
            <a:r>
              <a:rPr lang="pt-BR" sz="800" dirty="0" err="1" smtClean="0">
                <a:solidFill>
                  <a:schemeClr val="bg1">
                    <a:lumMod val="10000"/>
                  </a:schemeClr>
                </a:solidFill>
              </a:rPr>
              <a:t>the</a:t>
            </a:r>
            <a:r>
              <a:rPr lang="pt-BR" sz="800" dirty="0" smtClean="0">
                <a:solidFill>
                  <a:schemeClr val="bg1">
                    <a:lumMod val="10000"/>
                  </a:schemeClr>
                </a:solidFill>
              </a:rPr>
              <a:t> </a:t>
            </a:r>
            <a:r>
              <a:rPr lang="pt-BR" sz="800" dirty="0" err="1" smtClean="0">
                <a:solidFill>
                  <a:schemeClr val="bg1">
                    <a:lumMod val="10000"/>
                  </a:schemeClr>
                </a:solidFill>
              </a:rPr>
              <a:t>last</a:t>
            </a:r>
            <a:r>
              <a:rPr lang="pt-BR" sz="800" dirty="0" smtClean="0">
                <a:solidFill>
                  <a:schemeClr val="bg1">
                    <a:lumMod val="10000"/>
                  </a:schemeClr>
                </a:solidFill>
              </a:rPr>
              <a:t> 10 </a:t>
            </a:r>
            <a:r>
              <a:rPr lang="pt-BR" sz="800" dirty="0" err="1" smtClean="0">
                <a:solidFill>
                  <a:schemeClr val="bg1">
                    <a:lumMod val="10000"/>
                  </a:schemeClr>
                </a:solidFill>
              </a:rPr>
              <a:t>years</a:t>
            </a:r>
            <a:endParaRPr lang="pt-BR" sz="800" dirty="0">
              <a:solidFill>
                <a:schemeClr val="bg1">
                  <a:lumMod val="10000"/>
                </a:schemeClr>
              </a:solidFill>
            </a:endParaRPr>
          </a:p>
        </p:txBody>
      </p:sp>
      <p:graphicFrame>
        <p:nvGraphicFramePr>
          <p:cNvPr id="6" name="Objeto 5"/>
          <p:cNvGraphicFramePr>
            <a:graphicFrameLocks noChangeAspect="1"/>
          </p:cNvGraphicFramePr>
          <p:nvPr>
            <p:extLst>
              <p:ext uri="{D42A27DB-BD31-4B8C-83A1-F6EECF244321}">
                <p14:modId xmlns:p14="http://schemas.microsoft.com/office/powerpoint/2010/main" val="2360729793"/>
              </p:ext>
            </p:extLst>
          </p:nvPr>
        </p:nvGraphicFramePr>
        <p:xfrm>
          <a:off x="7305675" y="2800521"/>
          <a:ext cx="1790700" cy="2295525"/>
        </p:xfrm>
        <a:graphic>
          <a:graphicData uri="http://schemas.openxmlformats.org/presentationml/2006/ole">
            <mc:AlternateContent xmlns:mc="http://schemas.openxmlformats.org/markup-compatibility/2006">
              <mc:Choice xmlns:v="urn:schemas-microsoft-com:vml" Requires="v">
                <p:oleObj spid="_x0000_s3092" name="Planilha" r:id="rId5" imgW="1790546" imgH="2295615" progId="Excel.Sheet.12">
                  <p:embed/>
                </p:oleObj>
              </mc:Choice>
              <mc:Fallback>
                <p:oleObj name="Planilha" r:id="rId5" imgW="1790546" imgH="2295615" progId="Excel.Sheet.12">
                  <p:embed/>
                  <p:pic>
                    <p:nvPicPr>
                      <p:cNvPr id="0" name=""/>
                      <p:cNvPicPr/>
                      <p:nvPr/>
                    </p:nvPicPr>
                    <p:blipFill>
                      <a:blip r:embed="rId6"/>
                      <a:stretch>
                        <a:fillRect/>
                      </a:stretch>
                    </p:blipFill>
                    <p:spPr>
                      <a:xfrm>
                        <a:off x="7305675" y="2800521"/>
                        <a:ext cx="1790700" cy="2295525"/>
                      </a:xfrm>
                      <a:prstGeom prst="rect">
                        <a:avLst/>
                      </a:prstGeom>
                    </p:spPr>
                  </p:pic>
                </p:oleObj>
              </mc:Fallback>
            </mc:AlternateContent>
          </a:graphicData>
        </a:graphic>
      </p:graphicFrame>
    </p:spTree>
    <p:extLst>
      <p:ext uri="{BB962C8B-B14F-4D97-AF65-F5344CB8AC3E}">
        <p14:creationId xmlns:p14="http://schemas.microsoft.com/office/powerpoint/2010/main" val="10073149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717"/>
        <p:cNvGrpSpPr/>
        <p:nvPr/>
      </p:nvGrpSpPr>
      <p:grpSpPr>
        <a:xfrm>
          <a:off x="0" y="0"/>
          <a:ext cx="0" cy="0"/>
          <a:chOff x="0" y="0"/>
          <a:chExt cx="0" cy="0"/>
        </a:xfrm>
      </p:grpSpPr>
      <p:sp>
        <p:nvSpPr>
          <p:cNvPr id="6718" name="Google Shape;6718;p78"/>
          <p:cNvSpPr/>
          <p:nvPr/>
        </p:nvSpPr>
        <p:spPr>
          <a:xfrm>
            <a:off x="6639339" y="800858"/>
            <a:ext cx="3587" cy="1153"/>
          </a:xfrm>
          <a:custGeom>
            <a:avLst/>
            <a:gdLst/>
            <a:ahLst/>
            <a:cxnLst/>
            <a:rect l="l" t="t" r="r" b="b"/>
            <a:pathLst>
              <a:path w="46" h="23" extrusionOk="0">
                <a:moveTo>
                  <a:pt x="23" y="0"/>
                </a:moveTo>
                <a:cubicBezTo>
                  <a:pt x="0" y="0"/>
                  <a:pt x="0" y="23"/>
                  <a:pt x="23" y="23"/>
                </a:cubicBezTo>
                <a:lnTo>
                  <a:pt x="45" y="23"/>
                </a:lnTo>
                <a:lnTo>
                  <a:pt x="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8"/>
          <p:cNvSpPr txBox="1">
            <a:spLocks noGrp="1"/>
          </p:cNvSpPr>
          <p:nvPr>
            <p:ph type="title"/>
          </p:nvPr>
        </p:nvSpPr>
        <p:spPr>
          <a:xfrm>
            <a:off x="1000125" y="466300"/>
            <a:ext cx="7038975" cy="572700"/>
          </a:xfrm>
          <a:prstGeom prst="rect">
            <a:avLst/>
          </a:prstGeom>
        </p:spPr>
        <p:txBody>
          <a:bodyPr spcFirstLastPara="1" wrap="square" lIns="91425" tIns="91425" rIns="91425" bIns="91425" anchor="ctr" anchorCtr="0">
            <a:noAutofit/>
          </a:bodyPr>
          <a:lstStyle/>
          <a:p>
            <a:pPr lvl="0"/>
            <a:r>
              <a:rPr lang="en-US" sz="2800" dirty="0"/>
              <a:t>Results of the </a:t>
            </a:r>
            <a:r>
              <a:rPr lang="en-US" sz="2800" dirty="0" smtClean="0"/>
              <a:t>hypothesis 4</a:t>
            </a:r>
            <a:endParaRPr sz="2800" dirty="0"/>
          </a:p>
        </p:txBody>
      </p:sp>
      <p:pic>
        <p:nvPicPr>
          <p:cNvPr id="3" name="Imagem 2"/>
          <p:cNvPicPr>
            <a:picLocks noChangeAspect="1"/>
          </p:cNvPicPr>
          <p:nvPr/>
        </p:nvPicPr>
        <p:blipFill>
          <a:blip r:embed="rId3"/>
          <a:stretch>
            <a:fillRect/>
          </a:stretch>
        </p:blipFill>
        <p:spPr>
          <a:xfrm>
            <a:off x="0" y="1281367"/>
            <a:ext cx="2914650" cy="2538158"/>
          </a:xfrm>
          <a:prstGeom prst="rect">
            <a:avLst/>
          </a:prstGeom>
        </p:spPr>
      </p:pic>
      <p:pic>
        <p:nvPicPr>
          <p:cNvPr id="6" name="Imagem 5"/>
          <p:cNvPicPr>
            <a:picLocks noChangeAspect="1"/>
          </p:cNvPicPr>
          <p:nvPr/>
        </p:nvPicPr>
        <p:blipFill>
          <a:blip r:embed="rId4"/>
          <a:stretch>
            <a:fillRect/>
          </a:stretch>
        </p:blipFill>
        <p:spPr>
          <a:xfrm>
            <a:off x="3048000" y="1281367"/>
            <a:ext cx="2962275" cy="2538158"/>
          </a:xfrm>
          <a:prstGeom prst="rect">
            <a:avLst/>
          </a:prstGeom>
        </p:spPr>
      </p:pic>
      <p:pic>
        <p:nvPicPr>
          <p:cNvPr id="7" name="Imagem 6"/>
          <p:cNvPicPr>
            <a:picLocks noChangeAspect="1"/>
          </p:cNvPicPr>
          <p:nvPr/>
        </p:nvPicPr>
        <p:blipFill>
          <a:blip r:embed="rId5"/>
          <a:stretch>
            <a:fillRect/>
          </a:stretch>
        </p:blipFill>
        <p:spPr>
          <a:xfrm>
            <a:off x="6105525" y="1281367"/>
            <a:ext cx="2990494" cy="2538158"/>
          </a:xfrm>
          <a:prstGeom prst="rect">
            <a:avLst/>
          </a:prstGeom>
        </p:spPr>
      </p:pic>
    </p:spTree>
    <p:extLst>
      <p:ext uri="{BB962C8B-B14F-4D97-AF65-F5344CB8AC3E}">
        <p14:creationId xmlns:p14="http://schemas.microsoft.com/office/powerpoint/2010/main" val="2065958670"/>
      </p:ext>
    </p:extLst>
  </p:cSld>
  <p:clrMapOvr>
    <a:masterClrMapping/>
  </p:clrMapOvr>
  <p:timing>
    <p:tnLst>
      <p:par>
        <p:cTn id="1" dur="indefinite" restart="never" nodeType="tmRoot"/>
      </p:par>
    </p:tnLst>
  </p:timing>
</p:sld>
</file>

<file path=ppt/theme/theme1.xml><?xml version="1.0" encoding="utf-8"?>
<a:theme xmlns:a="http://schemas.openxmlformats.org/drawingml/2006/main" name="Social Studies &amp; History Subject for Middle School - 6th Grade: Ancient World History by Slidesgo">
  <a:themeElements>
    <a:clrScheme name="Simple Light">
      <a:dk1>
        <a:srgbClr val="722B1B"/>
      </a:dk1>
      <a:lt1>
        <a:srgbClr val="F5C7BB"/>
      </a:lt1>
      <a:dk2>
        <a:srgbClr val="A75441"/>
      </a:dk2>
      <a:lt2>
        <a:srgbClr val="FDDECB"/>
      </a:lt2>
      <a:accent1>
        <a:srgbClr val="A75441"/>
      </a:accent1>
      <a:accent2>
        <a:srgbClr val="E29887"/>
      </a:accent2>
      <a:accent3>
        <a:srgbClr val="FFFFFF"/>
      </a:accent3>
      <a:accent4>
        <a:srgbClr val="FFFFFF"/>
      </a:accent4>
      <a:accent5>
        <a:srgbClr val="FFFFFF"/>
      </a:accent5>
      <a:accent6>
        <a:srgbClr val="FFFFFF"/>
      </a:accent6>
      <a:hlink>
        <a:srgbClr val="A754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472</TotalTime>
  <Words>1049</Words>
  <Application>Microsoft Office PowerPoint</Application>
  <PresentationFormat>Apresentação na tela (16:9)</PresentationFormat>
  <Paragraphs>184</Paragraphs>
  <Slides>15</Slides>
  <Notes>15</Notes>
  <HiddenSlides>0</HiddenSlides>
  <MMClips>0</MMClips>
  <ScaleCrop>false</ScaleCrop>
  <HeadingPairs>
    <vt:vector size="8" baseType="variant">
      <vt:variant>
        <vt:lpstr>Fontes usadas</vt:lpstr>
      </vt:variant>
      <vt:variant>
        <vt:i4>5</vt:i4>
      </vt:variant>
      <vt:variant>
        <vt:lpstr>Tema</vt:lpstr>
      </vt:variant>
      <vt:variant>
        <vt:i4>1</vt:i4>
      </vt:variant>
      <vt:variant>
        <vt:lpstr>Servidores OLE inseridos</vt:lpstr>
      </vt:variant>
      <vt:variant>
        <vt:i4>1</vt:i4>
      </vt:variant>
      <vt:variant>
        <vt:lpstr>Títulos de slides</vt:lpstr>
      </vt:variant>
      <vt:variant>
        <vt:i4>15</vt:i4>
      </vt:variant>
    </vt:vector>
  </HeadingPairs>
  <TitlesOfParts>
    <vt:vector size="22" baseType="lpstr">
      <vt:lpstr>Arial</vt:lpstr>
      <vt:lpstr>Calibri</vt:lpstr>
      <vt:lpstr>Commissioner</vt:lpstr>
      <vt:lpstr>Fondamento</vt:lpstr>
      <vt:lpstr>Montserrat</vt:lpstr>
      <vt:lpstr>Social Studies &amp; History Subject for Middle School - 6th Grade: Ancient World History by Slidesgo</vt:lpstr>
      <vt:lpstr>Planilha</vt:lpstr>
      <vt:lpstr>King County’s best historic houses</vt:lpstr>
      <vt:lpstr>  Who am I</vt:lpstr>
      <vt:lpstr>Goal</vt:lpstr>
      <vt:lpstr>Data what I am working on</vt:lpstr>
      <vt:lpstr>Data what I am working on - Labels</vt:lpstr>
      <vt:lpstr>Data what I am working on - Labels</vt:lpstr>
      <vt:lpstr>Hypothesis</vt:lpstr>
      <vt:lpstr>Results of the hypothesis 1, 2 and 3</vt:lpstr>
      <vt:lpstr>Results of the hypothesis 4</vt:lpstr>
      <vt:lpstr>Insights and recommendations</vt:lpstr>
      <vt:lpstr>Insights and recommendations</vt:lpstr>
      <vt:lpstr>Insights and recommendations</vt:lpstr>
      <vt:lpstr>Average cost to remodel a 2500sqft house in Seattle</vt:lpstr>
      <vt:lpstr>Insights and Recommendations</vt:lpstr>
      <vt:lpstr>Apresentação do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King County’s best historic houses</dc:title>
  <dc:creator>Ronnie Aldrin Silva</dc:creator>
  <cp:lastModifiedBy>Ronnie Aldrin Silva</cp:lastModifiedBy>
  <cp:revision>34</cp:revision>
  <dcterms:modified xsi:type="dcterms:W3CDTF">2023-12-21T21:17:40Z</dcterms:modified>
</cp:coreProperties>
</file>